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2" r:id="rId2"/>
    <p:sldId id="317" r:id="rId3"/>
    <p:sldId id="366" r:id="rId4"/>
    <p:sldId id="367" r:id="rId5"/>
    <p:sldId id="368" r:id="rId6"/>
    <p:sldId id="332" r:id="rId7"/>
    <p:sldId id="333" r:id="rId8"/>
    <p:sldId id="369" r:id="rId9"/>
    <p:sldId id="370" r:id="rId10"/>
    <p:sldId id="372" r:id="rId11"/>
    <p:sldId id="374" r:id="rId12"/>
    <p:sldId id="375" r:id="rId13"/>
    <p:sldId id="376" r:id="rId14"/>
    <p:sldId id="348" r:id="rId15"/>
    <p:sldId id="349" r:id="rId16"/>
    <p:sldId id="351" r:id="rId17"/>
    <p:sldId id="353" r:id="rId18"/>
    <p:sldId id="355" r:id="rId19"/>
    <p:sldId id="356" r:id="rId20"/>
    <p:sldId id="373" r:id="rId21"/>
    <p:sldId id="357" r:id="rId22"/>
    <p:sldId id="358" r:id="rId23"/>
    <p:sldId id="359" r:id="rId24"/>
    <p:sldId id="360" r:id="rId25"/>
    <p:sldId id="361" r:id="rId26"/>
    <p:sldId id="362" r:id="rId27"/>
    <p:sldId id="377" r:id="rId28"/>
    <p:sldId id="363" r:id="rId29"/>
    <p:sldId id="364" r:id="rId30"/>
    <p:sldId id="365" r:id="rId31"/>
    <p:sldId id="320" r:id="rId32"/>
    <p:sldId id="321" r:id="rId33"/>
    <p:sldId id="326" r:id="rId34"/>
    <p:sldId id="318" r:id="rId35"/>
    <p:sldId id="319" r:id="rId36"/>
    <p:sldId id="311" r:id="rId37"/>
    <p:sldId id="322" r:id="rId38"/>
    <p:sldId id="323"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1993" autoAdjust="0"/>
  </p:normalViewPr>
  <p:slideViewPr>
    <p:cSldViewPr>
      <p:cViewPr varScale="1">
        <p:scale>
          <a:sx n="64" d="100"/>
          <a:sy n="64" d="100"/>
        </p:scale>
        <p:origin x="-148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81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B4D11CD-6FED-4BC6-AE2B-A2633BBF163B}" type="datetimeFigureOut">
              <a:rPr lang="en-PH" smtClean="0"/>
              <a:t>2/9/2017</a:t>
            </a:fld>
            <a:endParaRPr lang="en-PH"/>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5A08E79-D68B-4896-985C-A43BEB8024F6}" type="slidenum">
              <a:rPr lang="en-PH" smtClean="0"/>
              <a:t>‹#›</a:t>
            </a:fld>
            <a:endParaRPr lang="en-PH"/>
          </a:p>
        </p:txBody>
      </p:sp>
    </p:spTree>
    <p:extLst>
      <p:ext uri="{BB962C8B-B14F-4D97-AF65-F5344CB8AC3E}">
        <p14:creationId xmlns:p14="http://schemas.microsoft.com/office/powerpoint/2010/main" val="352175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5C61859-40CF-4CAB-B44A-0D3710637429}" type="datetimeFigureOut">
              <a:rPr lang="en-US" smtClean="0"/>
              <a:pPr/>
              <a:t>2/9/2017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311ABF9-0723-4D52-9112-D205ACAF4CC8}" type="slidenum">
              <a:rPr lang="en-US" smtClean="0"/>
              <a:pPr/>
              <a:t>‹#›</a:t>
            </a:fld>
            <a:endParaRPr lang="en-US"/>
          </a:p>
        </p:txBody>
      </p:sp>
    </p:spTree>
    <p:extLst>
      <p:ext uri="{BB962C8B-B14F-4D97-AF65-F5344CB8AC3E}">
        <p14:creationId xmlns:p14="http://schemas.microsoft.com/office/powerpoint/2010/main" val="51234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Biggest mistake in web design is to build a site for the designer, not the user.</a:t>
            </a:r>
          </a:p>
          <a:p>
            <a:r>
              <a:rPr lang="en-US" altLang="en-US">
                <a:latin typeface="Times New Roman" panose="02020603050405020304" pitchFamily="18" charset="0"/>
              </a:rPr>
              <a:t>Users expect sites to be flawless.</a:t>
            </a:r>
          </a:p>
          <a:p>
            <a:r>
              <a:rPr lang="en-US" altLang="en-US">
                <a:latin typeface="Times New Roman" panose="02020603050405020304" pitchFamily="18" charset="0"/>
              </a:rPr>
              <a:t>Looks matter.  Site should be pleasing to the eye.  Site should evoke trust and value.</a:t>
            </a:r>
          </a:p>
        </p:txBody>
      </p:sp>
    </p:spTree>
    <p:extLst>
      <p:ext uri="{BB962C8B-B14F-4D97-AF65-F5344CB8AC3E}">
        <p14:creationId xmlns:p14="http://schemas.microsoft.com/office/powerpoint/2010/main" val="272428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Biggest mistake in web design is to build a site for the designer, not the user.</a:t>
            </a:r>
          </a:p>
          <a:p>
            <a:r>
              <a:rPr lang="en-US" altLang="en-US">
                <a:latin typeface="Times New Roman" panose="02020603050405020304" pitchFamily="18" charset="0"/>
              </a:rPr>
              <a:t>Users expect sites to be flawless.</a:t>
            </a:r>
          </a:p>
          <a:p>
            <a:r>
              <a:rPr lang="en-US" altLang="en-US">
                <a:latin typeface="Times New Roman" panose="02020603050405020304" pitchFamily="18" charset="0"/>
              </a:rPr>
              <a:t>Looks matter.  Site should be pleasing to the eye.  Site should evoke trust and value.</a:t>
            </a:r>
          </a:p>
        </p:txBody>
      </p:sp>
    </p:spTree>
    <p:extLst>
      <p:ext uri="{BB962C8B-B14F-4D97-AF65-F5344CB8AC3E}">
        <p14:creationId xmlns:p14="http://schemas.microsoft.com/office/powerpoint/2010/main" val="379005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Upwards of 20% of all men are color blind.  Always use something other than color to distinguish elements on a web page.</a:t>
            </a:r>
          </a:p>
        </p:txBody>
      </p:sp>
    </p:spTree>
    <p:extLst>
      <p:ext uri="{BB962C8B-B14F-4D97-AF65-F5344CB8AC3E}">
        <p14:creationId xmlns:p14="http://schemas.microsoft.com/office/powerpoint/2010/main" val="54937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8714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0199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latin typeface="Times New Roman" panose="02020603050405020304" pitchFamily="18" charset="0"/>
              </a:rPr>
              <a:t>Best practices:</a:t>
            </a:r>
          </a:p>
          <a:p>
            <a:r>
              <a:rPr lang="en-US" altLang="en-US" sz="900">
                <a:latin typeface="Times New Roman" panose="02020603050405020304" pitchFamily="18" charset="0"/>
              </a:rPr>
              <a:t>1) navigation is clear and consistent</a:t>
            </a:r>
          </a:p>
          <a:p>
            <a:r>
              <a:rPr lang="en-US" altLang="en-US" sz="900">
                <a:latin typeface="Times New Roman" panose="02020603050405020304" pitchFamily="18" charset="0"/>
              </a:rPr>
              <a:t>2) clean visual layout &amp; use of white space</a:t>
            </a:r>
          </a:p>
          <a:p>
            <a:r>
              <a:rPr lang="en-US" altLang="en-US" sz="900">
                <a:latin typeface="Times New Roman" panose="02020603050405020304" pitchFamily="18" charset="0"/>
              </a:rPr>
              <a:t>3) CSS for visual formatting</a:t>
            </a:r>
          </a:p>
          <a:p>
            <a:r>
              <a:rPr lang="en-US" altLang="en-US" sz="900">
                <a:latin typeface="Times New Roman" panose="02020603050405020304" pitchFamily="18" charset="0"/>
              </a:rPr>
              <a:t>4) Alt attributes for images</a:t>
            </a:r>
          </a:p>
          <a:p>
            <a:r>
              <a:rPr lang="en-US" altLang="en-US" sz="900">
                <a:latin typeface="Times New Roman" panose="02020603050405020304" pitchFamily="18" charset="0"/>
              </a:rPr>
              <a:t>5) Header tags in their proper hierarchy (not for visual formatting)</a:t>
            </a:r>
          </a:p>
          <a:p>
            <a:r>
              <a:rPr lang="en-US" altLang="en-US" sz="900">
                <a:latin typeface="Times New Roman" panose="02020603050405020304" pitchFamily="18" charset="0"/>
              </a:rPr>
              <a:t>6) flexible screen &amp; font sizes</a:t>
            </a:r>
          </a:p>
          <a:p>
            <a:r>
              <a:rPr lang="en-US" altLang="en-US" sz="900">
                <a:latin typeface="Times New Roman" panose="02020603050405020304" pitchFamily="18" charset="0"/>
              </a:rPr>
              <a:t>7) descriptive link text (not click here)</a:t>
            </a:r>
          </a:p>
          <a:p>
            <a:r>
              <a:rPr lang="en-US" altLang="en-US" sz="900">
                <a:latin typeface="Times New Roman" panose="02020603050405020304" pitchFamily="18" charset="0"/>
              </a:rPr>
              <a:t>8) structural, not visual markup (strong not bold; em not i)</a:t>
            </a:r>
          </a:p>
          <a:p>
            <a:r>
              <a:rPr lang="en-US" altLang="en-US" sz="900">
                <a:latin typeface="Times New Roman" panose="02020603050405020304" pitchFamily="18" charset="0"/>
              </a:rPr>
              <a:t>9) summary sentence at the top of each page</a:t>
            </a:r>
          </a:p>
          <a:p>
            <a:r>
              <a:rPr lang="en-US" altLang="en-US" sz="900">
                <a:latin typeface="Times New Roman" panose="02020603050405020304" pitchFamily="18" charset="0"/>
              </a:rPr>
              <a:t>10) "skip to" links to main navigation and page content</a:t>
            </a:r>
          </a:p>
          <a:p>
            <a:r>
              <a:rPr lang="en-US" altLang="en-US" sz="900">
                <a:latin typeface="Times New Roman" panose="02020603050405020304" pitchFamily="18" charset="0"/>
              </a:rPr>
              <a:t>11) PDFs - provide alternate formats</a:t>
            </a:r>
          </a:p>
          <a:p>
            <a:r>
              <a:rPr lang="en-US" altLang="en-US" sz="900">
                <a:latin typeface="Times New Roman" panose="02020603050405020304" pitchFamily="18" charset="0"/>
              </a:rPr>
              <a:t>12) Audio/video - provide link to transcript</a:t>
            </a:r>
          </a:p>
          <a:p>
            <a:endParaRPr lang="en-US" altLang="en-US" sz="900">
              <a:latin typeface="Times New Roman" panose="02020603050405020304" pitchFamily="18" charset="0"/>
            </a:endParaRPr>
          </a:p>
          <a:p>
            <a:endParaRPr lang="en-US" altLang="en-US">
              <a:latin typeface="Times New Roman" panose="02020603050405020304" pitchFamily="18" charset="0"/>
            </a:endParaRPr>
          </a:p>
        </p:txBody>
      </p:sp>
    </p:spTree>
    <p:extLst>
      <p:ext uri="{BB962C8B-B14F-4D97-AF65-F5344CB8AC3E}">
        <p14:creationId xmlns:p14="http://schemas.microsoft.com/office/powerpoint/2010/main" val="415816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2396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fld id="{62E0F1DC-C31D-4A9A-B1F8-72E6C9CC8952}" type="slidenum">
              <a:rPr lang="en-US"/>
              <a:pPr eaLnBrk="1" hangingPunct="1"/>
              <a:t>36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1ABF9-0723-4D52-9112-D205ACAF4CC8}" type="slidenum">
              <a:rPr lang="en-US" smtClean="0"/>
              <a:pPr/>
              <a:t>37</a:t>
            </a:fld>
            <a:endParaRPr lang="en-US"/>
          </a:p>
        </p:txBody>
      </p:sp>
    </p:spTree>
    <p:extLst>
      <p:ext uri="{BB962C8B-B14F-4D97-AF65-F5344CB8AC3E}">
        <p14:creationId xmlns:p14="http://schemas.microsoft.com/office/powerpoint/2010/main" val="184178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CD676-F06E-4B0F-BA6F-9CE3E1056E23}"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CD676-F06E-4B0F-BA6F-9CE3E1056E23}"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CD676-F06E-4B0F-BA6F-9CE3E1056E23}"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CD676-F06E-4B0F-BA6F-9CE3E1056E23}"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CD676-F06E-4B0F-BA6F-9CE3E1056E23}"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CD676-F06E-4B0F-BA6F-9CE3E1056E23}"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CD676-F06E-4B0F-BA6F-9CE3E1056E23}" type="datetimeFigureOut">
              <a:rPr lang="en-US" smtClean="0"/>
              <a:pPr/>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CD676-F06E-4B0F-BA6F-9CE3E1056E23}" type="datetimeFigureOut">
              <a:rPr lang="en-US" smtClean="0"/>
              <a:pPr/>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CD676-F06E-4B0F-BA6F-9CE3E1056E23}" type="datetimeFigureOut">
              <a:rPr lang="en-US" smtClean="0"/>
              <a:pPr/>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CD676-F06E-4B0F-BA6F-9CE3E1056E23}"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CD676-F06E-4B0F-BA6F-9CE3E1056E23}"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8BB6C-24B5-4459-B1F6-386710766B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CD676-F06E-4B0F-BA6F-9CE3E1056E23}" type="datetimeFigureOut">
              <a:rPr lang="en-US" smtClean="0"/>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8BB6C-24B5-4459-B1F6-386710766B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hyperlink" Target="https://www.google.com/webdesigner/" TargetMode="External"/><Relationship Id="rId1" Type="http://schemas.openxmlformats.org/officeDocument/2006/relationships/slideLayout" Target="../slideLayouts/slideLayout2.xml"/><Relationship Id="rId5" Type="http://schemas.openxmlformats.org/officeDocument/2006/relationships/hyperlink" Target="http://www.webs.com/" TargetMode="External"/><Relationship Id="rId4" Type="http://schemas.openxmlformats.org/officeDocument/2006/relationships/hyperlink" Target="http://www.schoolrack.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438400"/>
            <a:ext cx="6400800" cy="685800"/>
          </a:xfrm>
        </p:spPr>
        <p:txBody>
          <a:bodyPr/>
          <a:lstStyle/>
          <a:p>
            <a:r>
              <a:rPr lang="en-PH" b="1" dirty="0">
                <a:solidFill>
                  <a:srgbClr val="FF0000"/>
                </a:solidFill>
              </a:rPr>
              <a:t>Online platform: </a:t>
            </a:r>
            <a:r>
              <a:rPr lang="en-PH" b="1" dirty="0" err="1">
                <a:solidFill>
                  <a:srgbClr val="FF0000"/>
                </a:solidFill>
              </a:rPr>
              <a:t>Weebly</a:t>
            </a:r>
            <a:endParaRPr lang="en-PH" b="1" dirty="0">
              <a:solidFill>
                <a:srgbClr val="FF0000"/>
              </a:solidFill>
            </a:endParaRPr>
          </a:p>
        </p:txBody>
      </p:sp>
      <p:sp>
        <p:nvSpPr>
          <p:cNvPr id="2" name="Title 1"/>
          <p:cNvSpPr>
            <a:spLocks noGrp="1"/>
          </p:cNvSpPr>
          <p:nvPr>
            <p:ph type="title"/>
          </p:nvPr>
        </p:nvSpPr>
        <p:spPr>
          <a:xfrm>
            <a:off x="838200" y="1219200"/>
            <a:ext cx="7772400" cy="1470025"/>
          </a:xfrm>
        </p:spPr>
        <p:txBody>
          <a:bodyPr/>
          <a:lstStyle/>
          <a:p>
            <a:r>
              <a:rPr lang="en-PH" b="1" dirty="0"/>
              <a:t>Web Page Creation</a:t>
            </a:r>
          </a:p>
        </p:txBody>
      </p:sp>
    </p:spTree>
    <p:extLst>
      <p:ext uri="{BB962C8B-B14F-4D97-AF65-F5344CB8AC3E}">
        <p14:creationId xmlns:p14="http://schemas.microsoft.com/office/powerpoint/2010/main" val="3481076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a:t>Benefits of having a website in your classroom</a:t>
            </a:r>
          </a:p>
        </p:txBody>
      </p:sp>
      <p:sp>
        <p:nvSpPr>
          <p:cNvPr id="3" name="Content Placeholder 2"/>
          <p:cNvSpPr>
            <a:spLocks noGrp="1"/>
          </p:cNvSpPr>
          <p:nvPr>
            <p:ph idx="1"/>
          </p:nvPr>
        </p:nvSpPr>
        <p:spPr/>
        <p:txBody>
          <a:bodyPr>
            <a:normAutofit fontScale="70000" lnSpcReduction="20000"/>
          </a:bodyPr>
          <a:lstStyle/>
          <a:p>
            <a:pPr marL="514350" indent="-514350" algn="just">
              <a:buFont typeface="+mj-lt"/>
              <a:buAutoNum type="arabicPeriod"/>
            </a:pPr>
            <a:r>
              <a:rPr lang="en-US" dirty="0"/>
              <a:t>Students will have access to a learning space that is open to them whenever and wherever they are, </a:t>
            </a:r>
          </a:p>
          <a:p>
            <a:pPr marL="514350" indent="-514350" algn="just">
              <a:buFont typeface="+mj-lt"/>
              <a:buAutoNum type="arabicPeriod"/>
            </a:pPr>
            <a:r>
              <a:rPr lang="en-US" dirty="0"/>
              <a:t>Students can use it to check class assignments, important dates, schedules, school events, announcements and many more, </a:t>
            </a:r>
          </a:p>
          <a:p>
            <a:pPr marL="514350" indent="-514350" algn="just">
              <a:buFont typeface="+mj-lt"/>
              <a:buAutoNum type="arabicPeriod"/>
            </a:pPr>
            <a:r>
              <a:rPr lang="en-US" dirty="0"/>
              <a:t>Website encourages students to connect the learning that is taking place inside the classroom with the one in the virtual space by adding postings, media materials (including images, videos, audio clips...</a:t>
            </a:r>
            <a:r>
              <a:rPr lang="en-US" dirty="0" err="1"/>
              <a:t>etc</a:t>
            </a:r>
            <a:r>
              <a:rPr lang="en-US" dirty="0"/>
              <a:t>), </a:t>
            </a:r>
          </a:p>
          <a:p>
            <a:pPr marL="514350" indent="-514350" algn="just">
              <a:buFont typeface="+mj-lt"/>
              <a:buAutoNum type="arabicPeriod"/>
            </a:pPr>
            <a:r>
              <a:rPr lang="en-US" dirty="0"/>
              <a:t>Students can also use websites to collaborate and work together on classroom projects, </a:t>
            </a:r>
          </a:p>
          <a:p>
            <a:pPr marL="514350" indent="-514350" algn="just">
              <a:buFont typeface="+mj-lt"/>
              <a:buAutoNum type="arabicPeriod"/>
            </a:pPr>
            <a:r>
              <a:rPr lang="en-US" dirty="0"/>
              <a:t>Website is also a good way to engage parents and make them part of the learning process of their kids, and</a:t>
            </a:r>
          </a:p>
          <a:p>
            <a:pPr marL="514350" indent="-514350" algn="just">
              <a:buFont typeface="+mj-lt"/>
              <a:buAutoNum type="arabicPeriod"/>
            </a:pPr>
            <a:r>
              <a:rPr lang="en-US" dirty="0"/>
              <a:t>Parents can stay updated about where their kids are in their learning, see their grades, and they can even volunteer in sharing extra resources.</a:t>
            </a:r>
          </a:p>
        </p:txBody>
      </p:sp>
      <p:sp>
        <p:nvSpPr>
          <p:cNvPr id="4" name="Rectangle 3"/>
          <p:cNvSpPr/>
          <p:nvPr/>
        </p:nvSpPr>
        <p:spPr>
          <a:xfrm>
            <a:off x="5334000" y="5867400"/>
            <a:ext cx="3917137" cy="369332"/>
          </a:xfrm>
          <a:prstGeom prst="rect">
            <a:avLst/>
          </a:prstGeom>
        </p:spPr>
        <p:txBody>
          <a:bodyPr wrap="square">
            <a:spAutoFit/>
          </a:bodyPr>
          <a:lstStyle/>
          <a:p>
            <a:r>
              <a:rPr lang="en-US" i="1" dirty="0">
                <a:latin typeface="Calibri" panose="020F0502020204030204" pitchFamily="34" charset="0"/>
              </a:rPr>
              <a:t>Taken from Educatorstechnology.com </a:t>
            </a:r>
            <a:endParaRPr lang="en-US" i="1" dirty="0"/>
          </a:p>
        </p:txBody>
      </p:sp>
    </p:spTree>
    <p:extLst>
      <p:ext uri="{BB962C8B-B14F-4D97-AF65-F5344CB8AC3E}">
        <p14:creationId xmlns:p14="http://schemas.microsoft.com/office/powerpoint/2010/main" val="2452533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en-US" dirty="0"/>
              <a:t>WEBSITE CONTENT</a:t>
            </a:r>
          </a:p>
        </p:txBody>
      </p:sp>
      <p:sp>
        <p:nvSpPr>
          <p:cNvPr id="3" name="Content Placeholder 2"/>
          <p:cNvSpPr>
            <a:spLocks noGrp="1"/>
          </p:cNvSpPr>
          <p:nvPr>
            <p:ph idx="1"/>
          </p:nvPr>
        </p:nvSpPr>
        <p:spPr/>
        <p:txBody>
          <a:bodyPr>
            <a:normAutofit/>
          </a:bodyPr>
          <a:lstStyle/>
          <a:p>
            <a:pPr marL="0" indent="0">
              <a:buNone/>
            </a:pPr>
            <a:r>
              <a:rPr lang="en-US" dirty="0"/>
              <a:t>“Content can make a Website attractive to a visitor”. ~ </a:t>
            </a:r>
            <a:r>
              <a:rPr lang="en-US" dirty="0" err="1"/>
              <a:t>Sivasubramanian</a:t>
            </a:r>
            <a:r>
              <a:rPr lang="en-US" dirty="0"/>
              <a:t>, 2000 suggested the following Key points:</a:t>
            </a:r>
          </a:p>
          <a:p>
            <a:pPr marL="1082675"/>
            <a:r>
              <a:rPr lang="en-US" dirty="0"/>
              <a:t>be disciplined</a:t>
            </a:r>
          </a:p>
          <a:p>
            <a:pPr marL="1082675"/>
            <a:r>
              <a:rPr lang="en-US" dirty="0"/>
              <a:t>update your site regularly, and </a:t>
            </a:r>
          </a:p>
          <a:p>
            <a:pPr marL="1082675"/>
            <a:r>
              <a:rPr lang="en-US" dirty="0"/>
              <a:t>know how to create content, or where to find it</a:t>
            </a:r>
          </a:p>
        </p:txBody>
      </p:sp>
    </p:spTree>
    <p:extLst>
      <p:ext uri="{BB962C8B-B14F-4D97-AF65-F5344CB8AC3E}">
        <p14:creationId xmlns:p14="http://schemas.microsoft.com/office/powerpoint/2010/main" val="1884391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en-US" dirty="0"/>
              <a:t>WEBSITE CONTENT</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According to </a:t>
            </a:r>
            <a:r>
              <a:rPr lang="en-US" b="1" dirty="0"/>
              <a:t>Matt </a:t>
            </a:r>
            <a:r>
              <a:rPr lang="en-US" b="1" dirty="0" err="1"/>
              <a:t>Cutts</a:t>
            </a:r>
            <a:r>
              <a:rPr lang="en-US" b="1" dirty="0"/>
              <a:t> of Google</a:t>
            </a:r>
            <a:r>
              <a:rPr lang="en-US" dirty="0"/>
              <a:t>:</a:t>
            </a:r>
          </a:p>
          <a:p>
            <a:pPr marL="579438" indent="0" algn="just">
              <a:buNone/>
            </a:pPr>
            <a:r>
              <a:rPr lang="en-US" dirty="0"/>
              <a:t>“Have a well-rounded site: great content has to be the foundation of any good site because mediocre content tends not to attract exceptional links by itself, and if you’re trying to get exceptional links to crappy content, you’re going to be pushing uphill. It’s much better to have great content that gets those links naturally. Rather than having something that’s not that interesting and trying to push, push, push and bug people and send out spam emails asking for links and those sorts of things. So a well-rounded site has interesting, useful content, great resources, great information and that naturally attracts links.”</a:t>
            </a:r>
          </a:p>
        </p:txBody>
      </p:sp>
    </p:spTree>
    <p:extLst>
      <p:ext uri="{BB962C8B-B14F-4D97-AF65-F5344CB8AC3E}">
        <p14:creationId xmlns:p14="http://schemas.microsoft.com/office/powerpoint/2010/main" val="2948538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en-US" dirty="0"/>
              <a:t>WEBSITE CONTENT</a:t>
            </a:r>
          </a:p>
        </p:txBody>
      </p:sp>
      <p:sp>
        <p:nvSpPr>
          <p:cNvPr id="3" name="Content Placeholder 2"/>
          <p:cNvSpPr>
            <a:spLocks noGrp="1"/>
          </p:cNvSpPr>
          <p:nvPr>
            <p:ph idx="1"/>
          </p:nvPr>
        </p:nvSpPr>
        <p:spPr/>
        <p:txBody>
          <a:bodyPr>
            <a:normAutofit/>
          </a:bodyPr>
          <a:lstStyle/>
          <a:p>
            <a:pPr marL="0" indent="0">
              <a:buNone/>
            </a:pPr>
            <a:r>
              <a:rPr lang="en-US" b="1" dirty="0" err="1"/>
              <a:t>Heijmans</a:t>
            </a:r>
            <a:r>
              <a:rPr lang="en-US" dirty="0"/>
              <a:t> (2012) suggests that a website must have an introductory content that comes in two forms:</a:t>
            </a:r>
          </a:p>
          <a:p>
            <a:pPr marL="514350" indent="-514350">
              <a:buAutoNum type="arabicParenR"/>
            </a:pPr>
            <a:r>
              <a:rPr lang="en-US" dirty="0"/>
              <a:t>The right slogan or tagline as introductory content</a:t>
            </a:r>
          </a:p>
          <a:p>
            <a:pPr marL="514350" indent="-514350">
              <a:buAutoNum type="arabicParenR"/>
            </a:pPr>
            <a:r>
              <a:rPr lang="en-US" dirty="0"/>
              <a:t>Adding a few paragraphs as an introduction.</a:t>
            </a:r>
          </a:p>
        </p:txBody>
      </p:sp>
    </p:spTree>
    <p:extLst>
      <p:ext uri="{BB962C8B-B14F-4D97-AF65-F5344CB8AC3E}">
        <p14:creationId xmlns:p14="http://schemas.microsoft.com/office/powerpoint/2010/main" val="219440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fld id="{FF1F0CA7-5C1D-4610-B695-420E37D8BA84}" type="slidenum">
              <a:rPr lang="en-US" altLang="en-US" sz="1400"/>
              <a:pPr/>
              <a:t>14</a:t>
            </a:fld>
            <a:endParaRPr lang="en-US" altLang="en-US" sz="1400"/>
          </a:p>
        </p:txBody>
      </p:sp>
      <p:sp>
        <p:nvSpPr>
          <p:cNvPr id="20483" name="Rectangle 2"/>
          <p:cNvSpPr>
            <a:spLocks noGrp="1" noChangeArrowheads="1"/>
          </p:cNvSpPr>
          <p:nvPr>
            <p:ph type="title"/>
          </p:nvPr>
        </p:nvSpPr>
        <p:spPr>
          <a:xfrm>
            <a:off x="762000" y="228600"/>
            <a:ext cx="8229600" cy="1143000"/>
          </a:xfrm>
          <a:solidFill>
            <a:schemeClr val="tx2">
              <a:lumMod val="20000"/>
              <a:lumOff val="80000"/>
            </a:schemeClr>
          </a:solidFill>
        </p:spPr>
        <p:txBody>
          <a:bodyPr>
            <a:normAutofit/>
          </a:bodyPr>
          <a:lstStyle/>
          <a:p>
            <a:r>
              <a:rPr lang="en-US" altLang="en-US" sz="4000" b="1" dirty="0"/>
              <a:t>Some Good Tips to Consider</a:t>
            </a:r>
          </a:p>
        </p:txBody>
      </p:sp>
      <p:sp>
        <p:nvSpPr>
          <p:cNvPr id="206851" name="Rectangle 3"/>
          <p:cNvSpPr>
            <a:spLocks noGrp="1" noChangeArrowheads="1"/>
          </p:cNvSpPr>
          <p:nvPr>
            <p:ph type="body" idx="1"/>
          </p:nvPr>
        </p:nvSpPr>
        <p:spPr>
          <a:xfrm>
            <a:off x="685800" y="1371600"/>
            <a:ext cx="8305800" cy="5334000"/>
          </a:xfrm>
        </p:spPr>
        <p:txBody>
          <a:bodyPr/>
          <a:lstStyle/>
          <a:p>
            <a:pPr>
              <a:lnSpc>
                <a:spcPct val="75000"/>
              </a:lnSpc>
            </a:pPr>
            <a:r>
              <a:rPr lang="en-US" altLang="en-US" sz="2000" dirty="0"/>
              <a:t>Factors that affect readability </a:t>
            </a:r>
            <a:endParaRPr lang="en-US" altLang="en-US" sz="2400" dirty="0"/>
          </a:p>
          <a:p>
            <a:pPr lvl="1">
              <a:lnSpc>
                <a:spcPct val="90000"/>
              </a:lnSpc>
            </a:pPr>
            <a:r>
              <a:rPr lang="en-US" altLang="en-US" sz="1800" dirty="0"/>
              <a:t>Poor eyesight of users</a:t>
            </a:r>
          </a:p>
          <a:p>
            <a:pPr lvl="1">
              <a:lnSpc>
                <a:spcPct val="90000"/>
              </a:lnSpc>
            </a:pPr>
            <a:r>
              <a:rPr lang="en-US" altLang="en-US" sz="1800" dirty="0"/>
              <a:t>Smaller, older computer monitors as displays</a:t>
            </a:r>
          </a:p>
          <a:p>
            <a:pPr lvl="1">
              <a:lnSpc>
                <a:spcPct val="90000"/>
              </a:lnSpc>
            </a:pPr>
            <a:r>
              <a:rPr lang="en-US" altLang="en-US" sz="1800" dirty="0"/>
              <a:t>Poor color perception of users</a:t>
            </a:r>
          </a:p>
          <a:p>
            <a:pPr lvl="1">
              <a:lnSpc>
                <a:spcPct val="90000"/>
              </a:lnSpc>
            </a:pPr>
            <a:r>
              <a:rPr lang="en-US" altLang="en-US" sz="1800" dirty="0"/>
              <a:t>“Cocktail-party” effect -- lots of information on a single web page</a:t>
            </a:r>
            <a:br>
              <a:rPr lang="en-US" altLang="en-US" sz="1800" dirty="0"/>
            </a:br>
            <a:endParaRPr lang="en-US" altLang="en-US" dirty="0"/>
          </a:p>
          <a:p>
            <a:pPr>
              <a:lnSpc>
                <a:spcPct val="90000"/>
              </a:lnSpc>
            </a:pPr>
            <a:r>
              <a:rPr lang="en-US" altLang="en-US" sz="2000" dirty="0"/>
              <a:t>Design fixes:</a:t>
            </a:r>
            <a:endParaRPr lang="en-US" altLang="en-US" dirty="0"/>
          </a:p>
          <a:p>
            <a:pPr lvl="1">
              <a:lnSpc>
                <a:spcPct val="90000"/>
              </a:lnSpc>
            </a:pPr>
            <a:r>
              <a:rPr lang="en-US" altLang="en-US" sz="1800" dirty="0"/>
              <a:t>Use high contrast between text and background</a:t>
            </a:r>
          </a:p>
          <a:p>
            <a:pPr lvl="1">
              <a:lnSpc>
                <a:spcPct val="90000"/>
              </a:lnSpc>
            </a:pPr>
            <a:r>
              <a:rPr lang="en-US" altLang="en-US" sz="1800" dirty="0"/>
              <a:t>Use lots of white space</a:t>
            </a:r>
          </a:p>
          <a:p>
            <a:pPr lvl="1">
              <a:lnSpc>
                <a:spcPct val="90000"/>
              </a:lnSpc>
            </a:pPr>
            <a:r>
              <a:rPr lang="en-US" altLang="en-US" sz="1800" dirty="0"/>
              <a:t>Use larger fonts</a:t>
            </a:r>
          </a:p>
          <a:p>
            <a:pPr lvl="1">
              <a:lnSpc>
                <a:spcPct val="90000"/>
              </a:lnSpc>
            </a:pPr>
            <a:r>
              <a:rPr lang="en-US" altLang="en-US" sz="1800" dirty="0"/>
              <a:t>Put key navigation buttons in the upper left</a:t>
            </a:r>
          </a:p>
          <a:p>
            <a:pPr lvl="1">
              <a:lnSpc>
                <a:spcPct val="90000"/>
              </a:lnSpc>
            </a:pPr>
            <a:r>
              <a:rPr lang="en-US" altLang="en-US" sz="1800" dirty="0"/>
              <a:t>Don’t rely on color alone to distinguish between elements on a web page</a:t>
            </a:r>
          </a:p>
          <a:p>
            <a:pPr lvl="1">
              <a:lnSpc>
                <a:spcPct val="90000"/>
              </a:lnSpc>
            </a:pPr>
            <a:r>
              <a:rPr lang="en-US" altLang="en-US" sz="1800" dirty="0"/>
              <a:t>Avoid busy graphics</a:t>
            </a:r>
          </a:p>
          <a:p>
            <a:pPr lvl="1">
              <a:lnSpc>
                <a:spcPct val="90000"/>
              </a:lnSpc>
            </a:pPr>
            <a:r>
              <a:rPr lang="en-US" altLang="en-US" sz="1800" dirty="0"/>
              <a:t>Limit page noise -- ensure page elements don’t compete for a visitor’s attention</a:t>
            </a:r>
          </a:p>
        </p:txBody>
      </p:sp>
      <p:sp>
        <p:nvSpPr>
          <p:cNvPr id="5" name="Rectangle 4"/>
          <p:cNvSpPr/>
          <p:nvPr/>
        </p:nvSpPr>
        <p:spPr>
          <a:xfrm>
            <a:off x="3810000" y="5943600"/>
            <a:ext cx="5181600" cy="369332"/>
          </a:xfrm>
          <a:prstGeom prst="rect">
            <a:avLst/>
          </a:prstGeom>
        </p:spPr>
        <p:txBody>
          <a:bodyPr wrap="square">
            <a:spAutoFit/>
          </a:bodyPr>
          <a:lstStyle/>
          <a:p>
            <a:pPr algn="r"/>
            <a:r>
              <a:rPr lang="en-US" b="1" dirty="0"/>
              <a:t>web</a:t>
            </a:r>
            <a:r>
              <a:rPr lang="en-US" dirty="0"/>
              <a:t>.stanford.edu/group/</a:t>
            </a:r>
            <a:r>
              <a:rPr lang="en-US" dirty="0" err="1"/>
              <a:t>csp</a:t>
            </a:r>
            <a:r>
              <a:rPr lang="en-US" dirty="0"/>
              <a:t>/cs21/</a:t>
            </a:r>
            <a:r>
              <a:rPr lang="en-US" b="1" dirty="0"/>
              <a:t>webdesign</a:t>
            </a:r>
            <a:r>
              <a:rPr lang="en-US" dirty="0"/>
              <a:t>.</a:t>
            </a:r>
            <a:r>
              <a:rPr lang="en-US" b="1" dirty="0"/>
              <a:t>ppt</a:t>
            </a:r>
            <a:endParaRPr lang="en-US" altLang="en-US" dirty="0"/>
          </a:p>
        </p:txBody>
      </p:sp>
    </p:spTree>
    <p:extLst>
      <p:ext uri="{BB962C8B-B14F-4D97-AF65-F5344CB8AC3E}">
        <p14:creationId xmlns:p14="http://schemas.microsoft.com/office/powerpoint/2010/main" val="3362011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68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68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68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68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68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685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0685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06851">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06851">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068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fld id="{04E5444F-DB7B-4DC7-B36D-AAA509954723}" type="slidenum">
              <a:rPr lang="en-US" altLang="en-US" sz="1400"/>
              <a:pPr/>
              <a:t>15</a:t>
            </a:fld>
            <a:endParaRPr lang="en-US" altLang="en-US" sz="1400"/>
          </a:p>
        </p:txBody>
      </p:sp>
      <p:sp>
        <p:nvSpPr>
          <p:cNvPr id="207875" name="Rectangle 3"/>
          <p:cNvSpPr>
            <a:spLocks noGrp="1" noChangeArrowheads="1"/>
          </p:cNvSpPr>
          <p:nvPr>
            <p:ph type="body" idx="1"/>
          </p:nvPr>
        </p:nvSpPr>
        <p:spPr>
          <a:xfrm>
            <a:off x="457200" y="1219200"/>
            <a:ext cx="8229600" cy="4525963"/>
          </a:xfrm>
        </p:spPr>
        <p:txBody>
          <a:bodyPr>
            <a:normAutofit fontScale="92500"/>
          </a:bodyPr>
          <a:lstStyle/>
          <a:p>
            <a:pPr>
              <a:buFontTx/>
              <a:buNone/>
            </a:pPr>
            <a:endParaRPr lang="en-US" altLang="en-US" dirty="0"/>
          </a:p>
          <a:p>
            <a:r>
              <a:rPr lang="en-US" altLang="en-US" dirty="0"/>
              <a:t>Don’t force visitors to remember how to navigate/use the site</a:t>
            </a:r>
          </a:p>
          <a:p>
            <a:r>
              <a:rPr lang="en-US" altLang="en-US" dirty="0"/>
              <a:t>Provide redundant, easily recognizable features</a:t>
            </a:r>
          </a:p>
          <a:p>
            <a:r>
              <a:rPr lang="en-US" altLang="en-US" dirty="0"/>
              <a:t>Generally, have visited and unvisited links be different colors to make it easy for users to remember where they’ve been</a:t>
            </a:r>
          </a:p>
          <a:p>
            <a:r>
              <a:rPr lang="en-US" altLang="en-US" dirty="0"/>
              <a:t>Limit the number of items in a group of choices</a:t>
            </a:r>
          </a:p>
          <a:p>
            <a:pPr lvl="1"/>
            <a:endParaRPr lang="en-US" altLang="en-US" dirty="0"/>
          </a:p>
        </p:txBody>
      </p:sp>
      <p:sp>
        <p:nvSpPr>
          <p:cNvPr id="21509" name="Rectangle 5"/>
          <p:cNvSpPr>
            <a:spLocks noChangeArrowheads="1"/>
          </p:cNvSpPr>
          <p:nvPr/>
        </p:nvSpPr>
        <p:spPr bwMode="auto">
          <a:xfrm>
            <a:off x="2062163" y="1079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endParaRPr lang="en-US" altLang="en-US"/>
          </a:p>
        </p:txBody>
      </p:sp>
      <p:sp>
        <p:nvSpPr>
          <p:cNvPr id="6" name="Rectangle 5"/>
          <p:cNvSpPr/>
          <p:nvPr/>
        </p:nvSpPr>
        <p:spPr>
          <a:xfrm>
            <a:off x="3810000" y="5943600"/>
            <a:ext cx="5181600" cy="369332"/>
          </a:xfrm>
          <a:prstGeom prst="rect">
            <a:avLst/>
          </a:prstGeom>
        </p:spPr>
        <p:txBody>
          <a:bodyPr wrap="square">
            <a:spAutoFit/>
          </a:bodyPr>
          <a:lstStyle/>
          <a:p>
            <a:pPr algn="r"/>
            <a:r>
              <a:rPr lang="en-US" b="1" dirty="0"/>
              <a:t>web</a:t>
            </a:r>
            <a:r>
              <a:rPr lang="en-US" dirty="0"/>
              <a:t>.stanford.edu/group/</a:t>
            </a:r>
            <a:r>
              <a:rPr lang="en-US" dirty="0" err="1"/>
              <a:t>csp</a:t>
            </a:r>
            <a:r>
              <a:rPr lang="en-US" dirty="0"/>
              <a:t>/cs21/</a:t>
            </a:r>
            <a:r>
              <a:rPr lang="en-US" b="1" dirty="0"/>
              <a:t>webdesign</a:t>
            </a:r>
            <a:r>
              <a:rPr lang="en-US" dirty="0"/>
              <a:t>.</a:t>
            </a:r>
            <a:r>
              <a:rPr lang="en-US" b="1" dirty="0"/>
              <a:t>ppt</a:t>
            </a:r>
            <a:endParaRPr lang="en-US" altLang="en-US" dirty="0"/>
          </a:p>
        </p:txBody>
      </p:sp>
      <p:sp>
        <p:nvSpPr>
          <p:cNvPr id="9" name="Rectangle 2"/>
          <p:cNvSpPr txBox="1">
            <a:spLocks noChangeArrowheads="1"/>
          </p:cNvSpPr>
          <p:nvPr/>
        </p:nvSpPr>
        <p:spPr>
          <a:xfrm>
            <a:off x="762000" y="228600"/>
            <a:ext cx="82296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a:t>Some Good Tips to Consider</a:t>
            </a:r>
            <a:endParaRPr lang="en-US" altLang="en-US" sz="4000" b="1" dirty="0"/>
          </a:p>
        </p:txBody>
      </p:sp>
    </p:spTree>
    <p:extLst>
      <p:ext uri="{BB962C8B-B14F-4D97-AF65-F5344CB8AC3E}">
        <p14:creationId xmlns:p14="http://schemas.microsoft.com/office/powerpoint/2010/main" val="35172505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8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78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7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fld id="{D5E1EAF7-489A-4649-A4EE-E80A50C71E29}" type="slidenum">
              <a:rPr lang="en-US" altLang="en-US" sz="1400"/>
              <a:pPr/>
              <a:t>16</a:t>
            </a:fld>
            <a:endParaRPr lang="en-US" altLang="en-US" sz="1400"/>
          </a:p>
        </p:txBody>
      </p:sp>
      <p:sp>
        <p:nvSpPr>
          <p:cNvPr id="212998" name="Rectangle 6"/>
          <p:cNvSpPr>
            <a:spLocks noGrp="1" noChangeArrowheads="1"/>
          </p:cNvSpPr>
          <p:nvPr>
            <p:ph type="body" sz="half" idx="1"/>
          </p:nvPr>
        </p:nvSpPr>
        <p:spPr>
          <a:xfrm>
            <a:off x="685800" y="1282700"/>
            <a:ext cx="3808413" cy="3989388"/>
          </a:xfrm>
          <a:noFill/>
        </p:spPr>
        <p:txBody>
          <a:bodyPr/>
          <a:lstStyle/>
          <a:p>
            <a:r>
              <a:rPr lang="en-US" altLang="en-US"/>
              <a:t>Poor reasons:</a:t>
            </a:r>
          </a:p>
          <a:p>
            <a:pPr lvl="1"/>
            <a:r>
              <a:rPr lang="en-US" altLang="en-US"/>
              <a:t>To look cool</a:t>
            </a:r>
          </a:p>
          <a:p>
            <a:pPr lvl="1"/>
            <a:r>
              <a:rPr lang="en-US" altLang="en-US"/>
              <a:t>To prove you can</a:t>
            </a:r>
          </a:p>
        </p:txBody>
      </p:sp>
      <p:sp>
        <p:nvSpPr>
          <p:cNvPr id="213000" name="Rectangle 8"/>
          <p:cNvSpPr>
            <a:spLocks noChangeArrowheads="1"/>
          </p:cNvSpPr>
          <p:nvPr/>
        </p:nvSpPr>
        <p:spPr bwMode="auto">
          <a:xfrm>
            <a:off x="4802188" y="1295400"/>
            <a:ext cx="411321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pPr>
              <a:spcBef>
                <a:spcPct val="20000"/>
              </a:spcBef>
              <a:buFontTx/>
              <a:buChar char="•"/>
            </a:pPr>
            <a:r>
              <a:rPr lang="en-US" altLang="en-US" sz="2800">
                <a:latin typeface="Verdana" panose="020B0604030504040204" pitchFamily="34" charset="0"/>
              </a:rPr>
              <a:t>Good reasons:</a:t>
            </a:r>
          </a:p>
          <a:p>
            <a:pPr lvl="1">
              <a:spcBef>
                <a:spcPct val="20000"/>
              </a:spcBef>
              <a:buFontTx/>
              <a:buChar char="–"/>
            </a:pPr>
            <a:r>
              <a:rPr lang="en-US" altLang="en-US" sz="2400">
                <a:latin typeface="Verdana" panose="020B0604030504040204" pitchFamily="34" charset="0"/>
              </a:rPr>
              <a:t>To look cool!</a:t>
            </a:r>
          </a:p>
          <a:p>
            <a:pPr lvl="1">
              <a:spcBef>
                <a:spcPct val="20000"/>
              </a:spcBef>
              <a:buFontTx/>
              <a:buChar char="–"/>
            </a:pPr>
            <a:r>
              <a:rPr lang="en-US" altLang="en-US" sz="2400">
                <a:latin typeface="Verdana" panose="020B0604030504040204" pitchFamily="34" charset="0"/>
              </a:rPr>
              <a:t>To draw attention</a:t>
            </a:r>
          </a:p>
          <a:p>
            <a:pPr lvl="1">
              <a:spcBef>
                <a:spcPct val="20000"/>
              </a:spcBef>
              <a:buFontTx/>
              <a:buChar char="–"/>
            </a:pPr>
            <a:r>
              <a:rPr lang="en-US" altLang="en-US" sz="2400">
                <a:latin typeface="Verdana" panose="020B0604030504040204" pitchFamily="34" charset="0"/>
              </a:rPr>
              <a:t>To maintain attention</a:t>
            </a:r>
          </a:p>
          <a:p>
            <a:pPr lvl="1">
              <a:spcBef>
                <a:spcPct val="20000"/>
              </a:spcBef>
              <a:buFontTx/>
              <a:buChar char="–"/>
            </a:pPr>
            <a:r>
              <a:rPr lang="en-US" altLang="en-US" sz="2400">
                <a:latin typeface="Verdana" panose="020B0604030504040204" pitchFamily="34" charset="0"/>
              </a:rPr>
              <a:t>To enhance information</a:t>
            </a:r>
          </a:p>
          <a:p>
            <a:pPr lvl="1">
              <a:spcBef>
                <a:spcPct val="20000"/>
              </a:spcBef>
              <a:buFontTx/>
              <a:buChar char="–"/>
            </a:pPr>
            <a:r>
              <a:rPr lang="en-US" altLang="en-US" sz="2400">
                <a:latin typeface="Verdana" panose="020B0604030504040204" pitchFamily="34" charset="0"/>
              </a:rPr>
              <a:t>To inform or educate</a:t>
            </a:r>
          </a:p>
        </p:txBody>
      </p:sp>
      <p:sp>
        <p:nvSpPr>
          <p:cNvPr id="6" name="Rectangle 5"/>
          <p:cNvSpPr/>
          <p:nvPr/>
        </p:nvSpPr>
        <p:spPr>
          <a:xfrm>
            <a:off x="3810000" y="5943600"/>
            <a:ext cx="5181600" cy="369332"/>
          </a:xfrm>
          <a:prstGeom prst="rect">
            <a:avLst/>
          </a:prstGeom>
        </p:spPr>
        <p:txBody>
          <a:bodyPr wrap="square">
            <a:spAutoFit/>
          </a:bodyPr>
          <a:lstStyle/>
          <a:p>
            <a:pPr algn="r"/>
            <a:r>
              <a:rPr lang="en-US" b="1" dirty="0"/>
              <a:t>web</a:t>
            </a:r>
            <a:r>
              <a:rPr lang="en-US" dirty="0"/>
              <a:t>.stanford.edu/group/</a:t>
            </a:r>
            <a:r>
              <a:rPr lang="en-US" dirty="0" err="1"/>
              <a:t>csp</a:t>
            </a:r>
            <a:r>
              <a:rPr lang="en-US" dirty="0"/>
              <a:t>/cs21/</a:t>
            </a:r>
            <a:r>
              <a:rPr lang="en-US" b="1" dirty="0"/>
              <a:t>webdesign</a:t>
            </a:r>
            <a:r>
              <a:rPr lang="en-US" dirty="0"/>
              <a:t>.</a:t>
            </a:r>
            <a:r>
              <a:rPr lang="en-US" b="1" dirty="0"/>
              <a:t>ppt</a:t>
            </a:r>
            <a:endParaRPr lang="en-US" altLang="en-US" dirty="0"/>
          </a:p>
        </p:txBody>
      </p:sp>
      <p:sp>
        <p:nvSpPr>
          <p:cNvPr id="9" name="Rectangle 2"/>
          <p:cNvSpPr>
            <a:spLocks noGrp="1" noChangeArrowheads="1"/>
          </p:cNvSpPr>
          <p:nvPr>
            <p:ph type="title"/>
          </p:nvPr>
        </p:nvSpPr>
        <p:spPr>
          <a:xfrm>
            <a:off x="762000" y="228600"/>
            <a:ext cx="8229600" cy="1143000"/>
          </a:xfrm>
          <a:solidFill>
            <a:schemeClr val="tx2">
              <a:lumMod val="20000"/>
              <a:lumOff val="80000"/>
            </a:schemeClr>
          </a:solidFill>
        </p:spPr>
        <p:txBody>
          <a:bodyPr>
            <a:normAutofit/>
          </a:bodyPr>
          <a:lstStyle/>
          <a:p>
            <a:r>
              <a:rPr lang="en-US" altLang="en-US" sz="4000" b="1" dirty="0"/>
              <a:t>Some Good Tips to Consider</a:t>
            </a:r>
          </a:p>
        </p:txBody>
      </p:sp>
    </p:spTree>
    <p:extLst>
      <p:ext uri="{BB962C8B-B14F-4D97-AF65-F5344CB8AC3E}">
        <p14:creationId xmlns:p14="http://schemas.microsoft.com/office/powerpoint/2010/main" val="1501630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29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29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300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300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300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300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3000">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30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build="p" bldLvl="2" autoUpdateAnimBg="0"/>
      <p:bldP spid="21300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fld id="{9577443D-B151-4659-8117-A6B18B07433A}" type="slidenum">
              <a:rPr lang="en-US" altLang="en-US" sz="1400"/>
              <a:pPr/>
              <a:t>17</a:t>
            </a:fld>
            <a:endParaRPr lang="en-US" altLang="en-US" sz="1400"/>
          </a:p>
        </p:txBody>
      </p:sp>
      <p:sp>
        <p:nvSpPr>
          <p:cNvPr id="215043" name="Rectangle 3"/>
          <p:cNvSpPr>
            <a:spLocks noGrp="1" noChangeArrowheads="1"/>
          </p:cNvSpPr>
          <p:nvPr>
            <p:ph type="body" idx="1"/>
          </p:nvPr>
        </p:nvSpPr>
        <p:spPr>
          <a:xfrm>
            <a:off x="838200" y="1447800"/>
            <a:ext cx="8001000" cy="5867400"/>
          </a:xfrm>
        </p:spPr>
        <p:txBody>
          <a:bodyPr>
            <a:normAutofit/>
          </a:bodyPr>
          <a:lstStyle/>
          <a:p>
            <a:r>
              <a:rPr lang="en-US" altLang="en-US" sz="2000" dirty="0"/>
              <a:t>Make the navigation clear and simple</a:t>
            </a:r>
          </a:p>
          <a:p>
            <a:r>
              <a:rPr lang="en-US" altLang="en-US" sz="2000" dirty="0"/>
              <a:t>Use a clean visual layout with ample white space</a:t>
            </a:r>
          </a:p>
          <a:p>
            <a:r>
              <a:rPr lang="en-US" altLang="en-US" sz="2000" dirty="0"/>
              <a:t>Use descriptive link texts (avoid using “click here” without more information)</a:t>
            </a:r>
          </a:p>
          <a:p>
            <a:r>
              <a:rPr lang="en-US" altLang="en-US" sz="2000" dirty="0"/>
              <a:t>Provide text equivalents for non-text elements</a:t>
            </a:r>
          </a:p>
          <a:p>
            <a:r>
              <a:rPr lang="en-US" altLang="en-US" sz="2000" dirty="0"/>
              <a:t>Don’t rely solely on color to indicate links</a:t>
            </a:r>
          </a:p>
          <a:p>
            <a:r>
              <a:rPr lang="en-US" altLang="en-US" sz="2000" dirty="0"/>
              <a:t>Don’t make the screen flicker</a:t>
            </a:r>
          </a:p>
          <a:p>
            <a:r>
              <a:rPr lang="en-US" altLang="en-US" sz="2000" dirty="0"/>
              <a:t>Use plain, understandable English</a:t>
            </a:r>
          </a:p>
          <a:p>
            <a:r>
              <a:rPr lang="en-US" altLang="en-US" sz="2000" dirty="0"/>
              <a:t>Don’t rely completely on high-tech solutions</a:t>
            </a:r>
          </a:p>
          <a:p>
            <a:r>
              <a:rPr lang="en-US" altLang="en-US" sz="2000" dirty="0"/>
              <a:t>Don’t use header tags for visual formatting</a:t>
            </a:r>
          </a:p>
          <a:p>
            <a:r>
              <a:rPr lang="en-US" altLang="en-US" sz="2000" dirty="0"/>
              <a:t>Add "skip to" links to main navigation and page content</a:t>
            </a:r>
          </a:p>
          <a:p>
            <a:r>
              <a:rPr lang="en-US" altLang="en-US" sz="2000" dirty="0"/>
              <a:t>If PDF files are used, provide alternate formats for the information</a:t>
            </a:r>
          </a:p>
          <a:p>
            <a:endParaRPr lang="en-US" altLang="en-US" sz="2000" dirty="0"/>
          </a:p>
        </p:txBody>
      </p:sp>
      <p:sp>
        <p:nvSpPr>
          <p:cNvPr id="5" name="Rectangle 4"/>
          <p:cNvSpPr/>
          <p:nvPr/>
        </p:nvSpPr>
        <p:spPr>
          <a:xfrm>
            <a:off x="3810000" y="5943600"/>
            <a:ext cx="5181600" cy="369332"/>
          </a:xfrm>
          <a:prstGeom prst="rect">
            <a:avLst/>
          </a:prstGeom>
        </p:spPr>
        <p:txBody>
          <a:bodyPr wrap="square">
            <a:spAutoFit/>
          </a:bodyPr>
          <a:lstStyle/>
          <a:p>
            <a:pPr algn="r"/>
            <a:r>
              <a:rPr lang="en-US" b="1" dirty="0"/>
              <a:t>web</a:t>
            </a:r>
            <a:r>
              <a:rPr lang="en-US" dirty="0"/>
              <a:t>.stanford.edu/group/</a:t>
            </a:r>
            <a:r>
              <a:rPr lang="en-US" dirty="0" err="1"/>
              <a:t>csp</a:t>
            </a:r>
            <a:r>
              <a:rPr lang="en-US" dirty="0"/>
              <a:t>/cs21/</a:t>
            </a:r>
            <a:r>
              <a:rPr lang="en-US" b="1" dirty="0"/>
              <a:t>webdesign</a:t>
            </a:r>
            <a:r>
              <a:rPr lang="en-US" dirty="0"/>
              <a:t>.</a:t>
            </a:r>
            <a:r>
              <a:rPr lang="en-US" b="1" dirty="0"/>
              <a:t>ppt</a:t>
            </a:r>
            <a:endParaRPr lang="en-US" altLang="en-US" dirty="0"/>
          </a:p>
        </p:txBody>
      </p:sp>
      <p:sp>
        <p:nvSpPr>
          <p:cNvPr id="8" name="Rectangle 2"/>
          <p:cNvSpPr>
            <a:spLocks noGrp="1" noChangeArrowheads="1"/>
          </p:cNvSpPr>
          <p:nvPr>
            <p:ph type="title"/>
          </p:nvPr>
        </p:nvSpPr>
        <p:spPr>
          <a:xfrm>
            <a:off x="762000" y="228600"/>
            <a:ext cx="8229600" cy="1143000"/>
          </a:xfrm>
          <a:solidFill>
            <a:schemeClr val="tx2">
              <a:lumMod val="20000"/>
              <a:lumOff val="80000"/>
            </a:schemeClr>
          </a:solidFill>
        </p:spPr>
        <p:txBody>
          <a:bodyPr>
            <a:normAutofit/>
          </a:bodyPr>
          <a:lstStyle/>
          <a:p>
            <a:r>
              <a:rPr lang="en-US" altLang="en-US" sz="4000" b="1" dirty="0"/>
              <a:t>Some Good Tips to Consider</a:t>
            </a:r>
          </a:p>
        </p:txBody>
      </p:sp>
    </p:spTree>
    <p:extLst>
      <p:ext uri="{BB962C8B-B14F-4D97-AF65-F5344CB8AC3E}">
        <p14:creationId xmlns:p14="http://schemas.microsoft.com/office/powerpoint/2010/main" val="127980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4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4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fld id="{C79DC8CD-2D39-4F31-AA52-B3FBD5D33A6F}" type="slidenum">
              <a:rPr lang="en-US" altLang="en-US" sz="1400"/>
              <a:pPr/>
              <a:t>18</a:t>
            </a:fld>
            <a:endParaRPr lang="en-US" altLang="en-US" sz="1400"/>
          </a:p>
        </p:txBody>
      </p:sp>
      <p:sp>
        <p:nvSpPr>
          <p:cNvPr id="217091" name="Rectangle 3"/>
          <p:cNvSpPr>
            <a:spLocks noGrp="1" noChangeArrowheads="1"/>
          </p:cNvSpPr>
          <p:nvPr>
            <p:ph type="body" idx="1"/>
          </p:nvPr>
        </p:nvSpPr>
        <p:spPr/>
        <p:txBody>
          <a:bodyPr>
            <a:normAutofit lnSpcReduction="10000"/>
          </a:bodyPr>
          <a:lstStyle/>
          <a:p>
            <a:r>
              <a:rPr lang="en-US" altLang="en-US"/>
              <a:t>Set a maintenance schedule for the site.</a:t>
            </a:r>
          </a:p>
          <a:p>
            <a:pPr lvl="1"/>
            <a:r>
              <a:rPr lang="en-US" altLang="en-US"/>
              <a:t>Who will do the maintenance?</a:t>
            </a:r>
          </a:p>
          <a:p>
            <a:pPr lvl="1"/>
            <a:r>
              <a:rPr lang="en-US" altLang="en-US"/>
              <a:t>What to do if emergency problems occur?</a:t>
            </a:r>
          </a:p>
          <a:p>
            <a:pPr lvl="1"/>
            <a:r>
              <a:rPr lang="en-US" altLang="en-US"/>
              <a:t>Where will backup copies of the site be located?</a:t>
            </a:r>
          </a:p>
          <a:p>
            <a:r>
              <a:rPr lang="en-US" altLang="en-US"/>
              <a:t>Schedule a quarterly review of the site.</a:t>
            </a:r>
          </a:p>
          <a:p>
            <a:pPr lvl="1"/>
            <a:r>
              <a:rPr lang="en-US" altLang="en-US"/>
              <a:t>Does the content need updating?</a:t>
            </a:r>
          </a:p>
          <a:p>
            <a:pPr lvl="1"/>
            <a:r>
              <a:rPr lang="en-US" altLang="en-US"/>
              <a:t>Is the design still working?</a:t>
            </a:r>
          </a:p>
          <a:p>
            <a:pPr lvl="1"/>
            <a:r>
              <a:rPr lang="en-US" altLang="en-US"/>
              <a:t>Are there newer, cutting-edge tools we should be using?</a:t>
            </a:r>
          </a:p>
        </p:txBody>
      </p:sp>
      <p:sp>
        <p:nvSpPr>
          <p:cNvPr id="5" name="Rectangle 4"/>
          <p:cNvSpPr/>
          <p:nvPr/>
        </p:nvSpPr>
        <p:spPr>
          <a:xfrm>
            <a:off x="3810000" y="5943600"/>
            <a:ext cx="5181600" cy="369332"/>
          </a:xfrm>
          <a:prstGeom prst="rect">
            <a:avLst/>
          </a:prstGeom>
        </p:spPr>
        <p:txBody>
          <a:bodyPr wrap="square">
            <a:spAutoFit/>
          </a:bodyPr>
          <a:lstStyle/>
          <a:p>
            <a:pPr algn="r"/>
            <a:r>
              <a:rPr lang="en-US" b="1" dirty="0"/>
              <a:t>web</a:t>
            </a:r>
            <a:r>
              <a:rPr lang="en-US" dirty="0"/>
              <a:t>.stanford.edu/group/</a:t>
            </a:r>
            <a:r>
              <a:rPr lang="en-US" dirty="0" err="1"/>
              <a:t>csp</a:t>
            </a:r>
            <a:r>
              <a:rPr lang="en-US" dirty="0"/>
              <a:t>/cs21/</a:t>
            </a:r>
            <a:r>
              <a:rPr lang="en-US" b="1" dirty="0"/>
              <a:t>webdesign</a:t>
            </a:r>
            <a:r>
              <a:rPr lang="en-US" dirty="0"/>
              <a:t>.</a:t>
            </a:r>
            <a:r>
              <a:rPr lang="en-US" b="1" dirty="0"/>
              <a:t>ppt</a:t>
            </a:r>
            <a:endParaRPr lang="en-US" altLang="en-US" dirty="0"/>
          </a:p>
        </p:txBody>
      </p:sp>
      <p:sp>
        <p:nvSpPr>
          <p:cNvPr id="8" name="Rectangle 2"/>
          <p:cNvSpPr>
            <a:spLocks noGrp="1" noChangeArrowheads="1"/>
          </p:cNvSpPr>
          <p:nvPr>
            <p:ph type="title"/>
          </p:nvPr>
        </p:nvSpPr>
        <p:spPr>
          <a:xfrm>
            <a:off x="457200" y="228600"/>
            <a:ext cx="8229600" cy="1143000"/>
          </a:xfrm>
          <a:solidFill>
            <a:schemeClr val="tx2">
              <a:lumMod val="20000"/>
              <a:lumOff val="80000"/>
            </a:schemeClr>
          </a:solidFill>
        </p:spPr>
        <p:txBody>
          <a:bodyPr>
            <a:normAutofit/>
          </a:bodyPr>
          <a:lstStyle/>
          <a:p>
            <a:r>
              <a:rPr lang="en-US" altLang="en-US" sz="4000" b="1" dirty="0"/>
              <a:t>Some Good Tips to Consider</a:t>
            </a:r>
          </a:p>
        </p:txBody>
      </p:sp>
    </p:spTree>
    <p:extLst>
      <p:ext uri="{BB962C8B-B14F-4D97-AF65-F5344CB8AC3E}">
        <p14:creationId xmlns:p14="http://schemas.microsoft.com/office/powerpoint/2010/main" val="2182265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7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70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70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70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70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70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7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229600" cy="1143000"/>
          </a:xfrm>
        </p:spPr>
        <p:txBody>
          <a:bodyPr/>
          <a:lstStyle/>
          <a:p>
            <a:r>
              <a:rPr lang="en-US" dirty="0"/>
              <a:t>Webpage Building</a:t>
            </a:r>
          </a:p>
        </p:txBody>
      </p:sp>
    </p:spTree>
    <p:extLst>
      <p:ext uri="{BB962C8B-B14F-4D97-AF65-F5344CB8AC3E}">
        <p14:creationId xmlns:p14="http://schemas.microsoft.com/office/powerpoint/2010/main" val="2280193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p:spPr>
        <p:txBody>
          <a:bodyPr>
            <a:normAutofit/>
          </a:bodyPr>
          <a:lstStyle/>
          <a:p>
            <a:pPr marL="45720" indent="0" algn="just">
              <a:buNone/>
            </a:pPr>
            <a:r>
              <a:rPr lang="en-PH" sz="3200" dirty="0"/>
              <a:t>At the end of the lesson, the students should be able to</a:t>
            </a:r>
          </a:p>
          <a:p>
            <a:pPr marL="560070" indent="-514350" algn="just">
              <a:buFont typeface="+mj-lt"/>
              <a:buAutoNum type="alphaLcPeriod"/>
            </a:pPr>
            <a:r>
              <a:rPr lang="en-PH" sz="3200" dirty="0"/>
              <a:t>know the importance of website,</a:t>
            </a:r>
          </a:p>
          <a:p>
            <a:pPr marL="560070" indent="-514350" algn="just">
              <a:buFont typeface="+mj-lt"/>
              <a:buAutoNum type="alphaLcPeriod"/>
            </a:pPr>
            <a:r>
              <a:rPr lang="en-PH" sz="3200" dirty="0"/>
              <a:t>sign up to an account in Weebly.com, </a:t>
            </a:r>
          </a:p>
          <a:p>
            <a:pPr marL="558800" indent="-514350" algn="just">
              <a:buFont typeface="+mj-lt"/>
              <a:buAutoNum type="alphaLcPeriod"/>
            </a:pPr>
            <a:r>
              <a:rPr lang="en-PH" sz="3200" dirty="0"/>
              <a:t>create the main page of a website using an online tool (</a:t>
            </a:r>
            <a:r>
              <a:rPr lang="en-PH" sz="3200" dirty="0" err="1"/>
              <a:t>Weebly</a:t>
            </a:r>
            <a:r>
              <a:rPr lang="en-PH" sz="3200" dirty="0"/>
              <a:t>) with creativity,</a:t>
            </a:r>
          </a:p>
          <a:p>
            <a:pPr marL="560070" indent="-514350" algn="just">
              <a:buFont typeface="+mj-lt"/>
              <a:buAutoNum type="alphaLcPeriod"/>
            </a:pPr>
            <a:r>
              <a:rPr lang="en-PH" sz="3200" dirty="0"/>
              <a:t>publish the created website.</a:t>
            </a:r>
          </a:p>
          <a:p>
            <a:pPr marL="45720" indent="0" algn="just">
              <a:buNone/>
            </a:pPr>
            <a:endParaRPr lang="en-PH" sz="3200" dirty="0"/>
          </a:p>
        </p:txBody>
      </p:sp>
      <p:sp>
        <p:nvSpPr>
          <p:cNvPr id="3" name="Title 2"/>
          <p:cNvSpPr>
            <a:spLocks noGrp="1"/>
          </p:cNvSpPr>
          <p:nvPr>
            <p:ph type="title"/>
          </p:nvPr>
        </p:nvSpPr>
        <p:spPr>
          <a:solidFill>
            <a:schemeClr val="tx2">
              <a:lumMod val="20000"/>
              <a:lumOff val="80000"/>
            </a:schemeClr>
          </a:solidFill>
        </p:spPr>
        <p:txBody>
          <a:bodyPr/>
          <a:lstStyle/>
          <a:p>
            <a:r>
              <a:rPr lang="en-PH" b="1" dirty="0"/>
              <a:t>Objectives</a:t>
            </a:r>
          </a:p>
        </p:txBody>
      </p:sp>
    </p:spTree>
    <p:extLst>
      <p:ext uri="{BB962C8B-B14F-4D97-AF65-F5344CB8AC3E}">
        <p14:creationId xmlns:p14="http://schemas.microsoft.com/office/powerpoint/2010/main" val="251130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a:t>Common educational website creation tools</a:t>
            </a:r>
          </a:p>
        </p:txBody>
      </p:sp>
      <p:sp>
        <p:nvSpPr>
          <p:cNvPr id="3" name="Content Placeholder 2"/>
          <p:cNvSpPr>
            <a:spLocks noGrp="1"/>
          </p:cNvSpPr>
          <p:nvPr>
            <p:ph idx="1"/>
          </p:nvPr>
        </p:nvSpPr>
        <p:spPr/>
        <p:txBody>
          <a:bodyPr>
            <a:normAutofit/>
          </a:bodyPr>
          <a:lstStyle/>
          <a:p>
            <a:r>
              <a:rPr lang="en-US" dirty="0"/>
              <a:t>Google Sites (</a:t>
            </a:r>
            <a:r>
              <a:rPr lang="en-US" dirty="0">
                <a:hlinkClick r:id="rId2"/>
              </a:rPr>
              <a:t>https://www.google.com/webdesigner/</a:t>
            </a:r>
            <a:r>
              <a:rPr lang="en-US" dirty="0"/>
              <a:t>) </a:t>
            </a:r>
          </a:p>
          <a:p>
            <a:r>
              <a:rPr lang="en-US" dirty="0"/>
              <a:t>Weebly for Education (</a:t>
            </a:r>
            <a:r>
              <a:rPr lang="en-US" dirty="0">
                <a:hlinkClick r:id="rId3"/>
              </a:rPr>
              <a:t>www.weebly.com</a:t>
            </a:r>
            <a:r>
              <a:rPr lang="en-US" dirty="0"/>
              <a:t>) </a:t>
            </a:r>
          </a:p>
          <a:p>
            <a:r>
              <a:rPr lang="en-US" dirty="0"/>
              <a:t>School Rack (</a:t>
            </a:r>
            <a:r>
              <a:rPr lang="en-US" dirty="0">
                <a:hlinkClick r:id="rId4"/>
              </a:rPr>
              <a:t>http://www.schoolrack.com/</a:t>
            </a:r>
            <a:r>
              <a:rPr lang="en-US" dirty="0"/>
              <a:t>) </a:t>
            </a:r>
          </a:p>
          <a:p>
            <a:r>
              <a:rPr lang="en-US" dirty="0"/>
              <a:t>Webs (</a:t>
            </a:r>
            <a:r>
              <a:rPr lang="en-US" dirty="0">
                <a:hlinkClick r:id="rId5"/>
              </a:rPr>
              <a:t>http://www.webs.com/</a:t>
            </a:r>
            <a:r>
              <a:rPr lang="en-US" dirty="0"/>
              <a:t>) </a:t>
            </a:r>
          </a:p>
        </p:txBody>
      </p:sp>
      <p:sp>
        <p:nvSpPr>
          <p:cNvPr id="4" name="Rectangle 3"/>
          <p:cNvSpPr/>
          <p:nvPr/>
        </p:nvSpPr>
        <p:spPr>
          <a:xfrm>
            <a:off x="5334000" y="5867400"/>
            <a:ext cx="3917137" cy="369332"/>
          </a:xfrm>
          <a:prstGeom prst="rect">
            <a:avLst/>
          </a:prstGeom>
        </p:spPr>
        <p:txBody>
          <a:bodyPr wrap="square">
            <a:spAutoFit/>
          </a:bodyPr>
          <a:lstStyle/>
          <a:p>
            <a:r>
              <a:rPr lang="en-US" i="1" dirty="0">
                <a:latin typeface="Calibri" panose="020F0502020204030204" pitchFamily="34" charset="0"/>
              </a:rPr>
              <a:t>Taken from Educatorstechnology.com </a:t>
            </a:r>
            <a:endParaRPr lang="en-US" i="1" dirty="0"/>
          </a:p>
        </p:txBody>
      </p:sp>
    </p:spTree>
    <p:extLst>
      <p:ext uri="{BB962C8B-B14F-4D97-AF65-F5344CB8AC3E}">
        <p14:creationId xmlns:p14="http://schemas.microsoft.com/office/powerpoint/2010/main" val="3608098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342"/>
          <a:stretch/>
        </p:blipFill>
        <p:spPr bwMode="auto">
          <a:xfrm>
            <a:off x="4916" y="22122"/>
            <a:ext cx="9139084" cy="683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899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52439"/>
            <a:ext cx="8343900" cy="556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320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25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624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051" b="14160"/>
          <a:stretch/>
        </p:blipFill>
        <p:spPr>
          <a:xfrm>
            <a:off x="0" y="457201"/>
            <a:ext cx="9144000" cy="5562599"/>
          </a:xfrm>
          <a:prstGeom prst="rect">
            <a:avLst/>
          </a:prstGeom>
        </p:spPr>
      </p:pic>
    </p:spTree>
    <p:extLst>
      <p:ext uri="{BB962C8B-B14F-4D97-AF65-F5344CB8AC3E}">
        <p14:creationId xmlns:p14="http://schemas.microsoft.com/office/powerpoint/2010/main" val="86588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051" b="11462"/>
          <a:stretch/>
        </p:blipFill>
        <p:spPr>
          <a:xfrm>
            <a:off x="0" y="381001"/>
            <a:ext cx="9144000" cy="5562600"/>
          </a:xfrm>
          <a:prstGeom prst="rect">
            <a:avLst/>
          </a:prstGeom>
        </p:spPr>
      </p:pic>
    </p:spTree>
    <p:extLst>
      <p:ext uri="{BB962C8B-B14F-4D97-AF65-F5344CB8AC3E}">
        <p14:creationId xmlns:p14="http://schemas.microsoft.com/office/powerpoint/2010/main" val="1599675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25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a:srcRect t="3975" b="5819"/>
          <a:stretch/>
        </p:blipFill>
        <p:spPr>
          <a:xfrm>
            <a:off x="0" y="1066799"/>
            <a:ext cx="9144000" cy="4724401"/>
          </a:xfrm>
          <a:prstGeom prst="rect">
            <a:avLst/>
          </a:prstGeom>
        </p:spPr>
      </p:pic>
    </p:spTree>
    <p:extLst>
      <p:ext uri="{BB962C8B-B14F-4D97-AF65-F5344CB8AC3E}">
        <p14:creationId xmlns:p14="http://schemas.microsoft.com/office/powerpoint/2010/main" val="2363269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975" b="5819"/>
          <a:stretch/>
        </p:blipFill>
        <p:spPr>
          <a:xfrm>
            <a:off x="0" y="0"/>
            <a:ext cx="9144000" cy="6248399"/>
          </a:xfrm>
          <a:prstGeom prst="rect">
            <a:avLst/>
          </a:prstGeom>
        </p:spPr>
      </p:pic>
    </p:spTree>
    <p:extLst>
      <p:ext uri="{BB962C8B-B14F-4D97-AF65-F5344CB8AC3E}">
        <p14:creationId xmlns:p14="http://schemas.microsoft.com/office/powerpoint/2010/main" val="267586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4051" b="5534"/>
          <a:stretch/>
        </p:blipFill>
        <p:spPr>
          <a:xfrm>
            <a:off x="0" y="457200"/>
            <a:ext cx="9144000" cy="5486399"/>
          </a:xfrm>
          <a:prstGeom prst="rect">
            <a:avLst/>
          </a:prstGeom>
        </p:spPr>
      </p:pic>
    </p:spTree>
    <p:extLst>
      <p:ext uri="{BB962C8B-B14F-4D97-AF65-F5344CB8AC3E}">
        <p14:creationId xmlns:p14="http://schemas.microsoft.com/office/powerpoint/2010/main" val="641492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570" b="11462"/>
          <a:stretch/>
        </p:blipFill>
        <p:spPr>
          <a:xfrm>
            <a:off x="0" y="457200"/>
            <a:ext cx="9144000" cy="5562599"/>
          </a:xfrm>
          <a:prstGeom prst="rect">
            <a:avLst/>
          </a:prstGeom>
        </p:spPr>
      </p:pic>
    </p:spTree>
    <p:extLst>
      <p:ext uri="{BB962C8B-B14F-4D97-AF65-F5344CB8AC3E}">
        <p14:creationId xmlns:p14="http://schemas.microsoft.com/office/powerpoint/2010/main" val="3907644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t>What is a Website</a:t>
            </a:r>
          </a:p>
        </p:txBody>
      </p:sp>
      <p:sp>
        <p:nvSpPr>
          <p:cNvPr id="3" name="Content Placeholder 2"/>
          <p:cNvSpPr>
            <a:spLocks noGrp="1"/>
          </p:cNvSpPr>
          <p:nvPr>
            <p:ph idx="1"/>
          </p:nvPr>
        </p:nvSpPr>
        <p:spPr/>
        <p:txBody>
          <a:bodyPr>
            <a:normAutofit lnSpcReduction="10000"/>
          </a:bodyPr>
          <a:lstStyle/>
          <a:p>
            <a:pPr algn="just"/>
            <a:r>
              <a:rPr lang="en-US" dirty="0"/>
              <a:t>a collection of Web pages, images, videos or other digital assets that is hosted on one or several Web server(s)1, usually accessible via the Internet, cell phone or a local area network (LAN)2</a:t>
            </a:r>
          </a:p>
          <a:p>
            <a:pPr algn="just"/>
            <a:r>
              <a:rPr lang="en-US" dirty="0"/>
              <a:t>A document, typically written in hyper text mark-up language (HTML)3, which is almost always accessible via hypertext transfer protocol (HTTP4)</a:t>
            </a:r>
          </a:p>
        </p:txBody>
      </p:sp>
    </p:spTree>
    <p:extLst>
      <p:ext uri="{BB962C8B-B14F-4D97-AF65-F5344CB8AC3E}">
        <p14:creationId xmlns:p14="http://schemas.microsoft.com/office/powerpoint/2010/main" val="3968955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4051" b="11462"/>
          <a:stretch/>
        </p:blipFill>
        <p:spPr>
          <a:xfrm>
            <a:off x="0" y="457200"/>
            <a:ext cx="9144000" cy="5562599"/>
          </a:xfrm>
          <a:prstGeom prst="rect">
            <a:avLst/>
          </a:prstGeom>
        </p:spPr>
      </p:pic>
    </p:spTree>
    <p:extLst>
      <p:ext uri="{BB962C8B-B14F-4D97-AF65-F5344CB8AC3E}">
        <p14:creationId xmlns:p14="http://schemas.microsoft.com/office/powerpoint/2010/main" val="4245692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WYSIWYG Website Builders</a:t>
            </a:r>
          </a:p>
        </p:txBody>
      </p:sp>
      <p:sp>
        <p:nvSpPr>
          <p:cNvPr id="3" name="Content Placeholder 2"/>
          <p:cNvSpPr>
            <a:spLocks noGrp="1"/>
          </p:cNvSpPr>
          <p:nvPr>
            <p:ph idx="1"/>
          </p:nvPr>
        </p:nvSpPr>
        <p:spPr>
          <a:solidFill>
            <a:schemeClr val="bg1"/>
          </a:solidFill>
        </p:spPr>
        <p:txBody>
          <a:bodyPr>
            <a:normAutofit/>
          </a:bodyPr>
          <a:lstStyle/>
          <a:p>
            <a:pPr marL="0" indent="0" algn="just">
              <a:buNone/>
            </a:pPr>
            <a:r>
              <a:rPr lang="en-US" b="1" dirty="0"/>
              <a:t>WYSIWYG</a:t>
            </a:r>
            <a:r>
              <a:rPr lang="en-US" dirty="0"/>
              <a:t> is an acronym that stands for </a:t>
            </a:r>
            <a:r>
              <a:rPr lang="en-US" i="1" dirty="0"/>
              <a:t>What You See Is What You Get</a:t>
            </a:r>
            <a:r>
              <a:rPr lang="en-US" dirty="0"/>
              <a:t>. This type of pre-programmed web design applications are named so because whatever is typed will show up exactly as it is on the finished website. There is no need to learn coding and type in lines and lines of codes to achieve anything. The templates are all readymade and can be modified by simple methods.</a:t>
            </a:r>
          </a:p>
        </p:txBody>
      </p:sp>
    </p:spTree>
    <p:extLst>
      <p:ext uri="{BB962C8B-B14F-4D97-AF65-F5344CB8AC3E}">
        <p14:creationId xmlns:p14="http://schemas.microsoft.com/office/powerpoint/2010/main" val="1552720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Website Builders</a:t>
            </a:r>
          </a:p>
        </p:txBody>
      </p:sp>
      <p:sp>
        <p:nvSpPr>
          <p:cNvPr id="3" name="Content Placeholder 2"/>
          <p:cNvSpPr>
            <a:spLocks noGrp="1"/>
          </p:cNvSpPr>
          <p:nvPr>
            <p:ph idx="1"/>
          </p:nvPr>
        </p:nvSpPr>
        <p:spPr>
          <a:solidFill>
            <a:schemeClr val="bg1"/>
          </a:solidFill>
        </p:spPr>
        <p:txBody>
          <a:bodyPr>
            <a:normAutofit fontScale="55000" lnSpcReduction="20000"/>
          </a:bodyPr>
          <a:lstStyle/>
          <a:p>
            <a:pPr marL="0" indent="0" algn="just">
              <a:buNone/>
            </a:pPr>
            <a:r>
              <a:rPr lang="en-US" dirty="0"/>
              <a:t>Using the WYSIWYG Website Builders has manifold advantages. Here we have listed down a few of them, to help you understand the benefits of depending on these website building applications.</a:t>
            </a:r>
          </a:p>
          <a:p>
            <a:pPr marL="514350" indent="-514350" algn="just">
              <a:buFont typeface="+mj-lt"/>
              <a:buAutoNum type="arabicPeriod"/>
            </a:pPr>
            <a:r>
              <a:rPr lang="en-US" b="1" dirty="0"/>
              <a:t>These are easy, do-it-yourself website creating methods</a:t>
            </a:r>
            <a:r>
              <a:rPr lang="en-US" dirty="0"/>
              <a:t>. Anybody with basic internet and computer skills can design a professional looking website using these readymade template designs. No longer do you have to depend on professional coders or website developers in case you want to create the perfect website for your business.</a:t>
            </a:r>
          </a:p>
          <a:p>
            <a:pPr marL="514350" indent="-514350" algn="just">
              <a:buFont typeface="+mj-lt"/>
              <a:buAutoNum type="arabicPeriod"/>
            </a:pPr>
            <a:r>
              <a:rPr lang="en-US" b="1" dirty="0"/>
              <a:t>For those of you with dynamic websites such as a blog or an article directory, WYSIWYG editors are the way to go</a:t>
            </a:r>
            <a:r>
              <a:rPr lang="en-US" dirty="0"/>
              <a:t>. External users can also easily use these  editors to easily enter and modify their content, leading to better and more effective online interaction and participation.</a:t>
            </a:r>
          </a:p>
          <a:p>
            <a:pPr marL="514350" indent="-514350" algn="just">
              <a:buFont typeface="+mj-lt"/>
              <a:buAutoNum type="arabicPeriod"/>
            </a:pPr>
            <a:r>
              <a:rPr lang="en-US" b="1" dirty="0"/>
              <a:t>Editing and modifying your existing website with the help of WYSIWYG is a simple task</a:t>
            </a:r>
            <a:r>
              <a:rPr lang="en-US" dirty="0"/>
              <a:t>. Forget depending on professionals, now you can modify your website content and design as and when you see the need.</a:t>
            </a:r>
          </a:p>
          <a:p>
            <a:pPr marL="514350" indent="-514350" algn="just">
              <a:buFont typeface="+mj-lt"/>
              <a:buAutoNum type="arabicPeriod"/>
            </a:pPr>
            <a:r>
              <a:rPr lang="en-US" b="1" dirty="0"/>
              <a:t>The process of creating a website with the help of WYSIWYG editors is so much faster than depending on elaborate codes</a:t>
            </a:r>
            <a:r>
              <a:rPr lang="en-US" dirty="0"/>
              <a:t>. Even if you do have a coder or a programmer at your disposal, the entire process is so much more cumbersome and takes much more time than with these WYSIWYG editors.</a:t>
            </a:r>
          </a:p>
          <a:p>
            <a:pPr marL="514350" indent="-514350" algn="just">
              <a:buFont typeface="+mj-lt"/>
              <a:buAutoNum type="arabicPeriod"/>
            </a:pPr>
            <a:endParaRPr lang="en-US" dirty="0"/>
          </a:p>
        </p:txBody>
      </p:sp>
    </p:spTree>
    <p:extLst>
      <p:ext uri="{BB962C8B-B14F-4D97-AF65-F5344CB8AC3E}">
        <p14:creationId xmlns:p14="http://schemas.microsoft.com/office/powerpoint/2010/main" val="1514833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WYSIWYG vs. HTML</a:t>
            </a:r>
            <a:endParaRPr lang="en-US" dirty="0"/>
          </a:p>
        </p:txBody>
      </p:sp>
      <p:sp>
        <p:nvSpPr>
          <p:cNvPr id="3" name="Text Placeholder 2"/>
          <p:cNvSpPr>
            <a:spLocks noGrp="1"/>
          </p:cNvSpPr>
          <p:nvPr>
            <p:ph type="body" idx="1"/>
          </p:nvPr>
        </p:nvSpPr>
        <p:spPr/>
        <p:txBody>
          <a:bodyPr/>
          <a:lstStyle/>
          <a:p>
            <a:pPr algn="ctr"/>
            <a:r>
              <a:rPr lang="en-US" dirty="0"/>
              <a:t>WYSIWYG</a:t>
            </a:r>
          </a:p>
        </p:txBody>
      </p:sp>
      <p:sp>
        <p:nvSpPr>
          <p:cNvPr id="4" name="Content Placeholder 3"/>
          <p:cNvSpPr>
            <a:spLocks noGrp="1"/>
          </p:cNvSpPr>
          <p:nvPr>
            <p:ph sz="half" idx="2"/>
          </p:nvPr>
        </p:nvSpPr>
        <p:spPr/>
        <p:txBody>
          <a:bodyPr/>
          <a:lstStyle/>
          <a:p>
            <a:pPr marL="0" indent="0" algn="ctr">
              <a:buNone/>
            </a:pPr>
            <a:r>
              <a:rPr lang="en-US" dirty="0"/>
              <a:t>Incidental Webmasters</a:t>
            </a:r>
          </a:p>
          <a:p>
            <a:pPr marL="0" indent="0">
              <a:buNone/>
            </a:pPr>
            <a:endParaRPr lang="en-US" dirty="0"/>
          </a:p>
        </p:txBody>
      </p:sp>
      <p:sp>
        <p:nvSpPr>
          <p:cNvPr id="5" name="Text Placeholder 4"/>
          <p:cNvSpPr>
            <a:spLocks noGrp="1"/>
          </p:cNvSpPr>
          <p:nvPr>
            <p:ph type="body" sz="quarter" idx="3"/>
          </p:nvPr>
        </p:nvSpPr>
        <p:spPr/>
        <p:txBody>
          <a:bodyPr/>
          <a:lstStyle/>
          <a:p>
            <a:pPr algn="ctr"/>
            <a:r>
              <a:rPr lang="en-US" dirty="0"/>
              <a:t>HTML</a:t>
            </a:r>
          </a:p>
        </p:txBody>
      </p:sp>
      <p:sp>
        <p:nvSpPr>
          <p:cNvPr id="6" name="Content Placeholder 5"/>
          <p:cNvSpPr>
            <a:spLocks noGrp="1"/>
          </p:cNvSpPr>
          <p:nvPr>
            <p:ph sz="quarter" idx="4"/>
          </p:nvPr>
        </p:nvSpPr>
        <p:spPr>
          <a:solidFill>
            <a:schemeClr val="bg1"/>
          </a:solidFill>
        </p:spPr>
        <p:txBody>
          <a:bodyPr/>
          <a:lstStyle/>
          <a:p>
            <a:pPr marL="0" indent="0" algn="ctr">
              <a:buNone/>
            </a:pPr>
            <a:r>
              <a:rPr lang="en-US" dirty="0"/>
              <a:t>Professional Webmasters</a:t>
            </a:r>
          </a:p>
          <a:p>
            <a:pPr marL="0" indent="0" algn="ctr">
              <a:buNone/>
            </a:pPr>
            <a:r>
              <a:rPr lang="en-US" dirty="0"/>
              <a:t>Web Programmers</a:t>
            </a:r>
          </a:p>
          <a:p>
            <a:pPr marL="0" indent="0" algn="ctr">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19400"/>
            <a:ext cx="2476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53"/>
          <a:stretch/>
        </p:blipFill>
        <p:spPr bwMode="auto">
          <a:xfrm>
            <a:off x="5030190" y="3216788"/>
            <a:ext cx="3200400" cy="242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329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p:spPr>
        <p:txBody>
          <a:bodyPr>
            <a:normAutofit/>
          </a:bodyPr>
          <a:lstStyle/>
          <a:p>
            <a:pPr marL="738188" indent="-693738" algn="just">
              <a:buAutoNum type="arabicPeriod"/>
            </a:pPr>
            <a:r>
              <a:rPr lang="en-PH" sz="3200" dirty="0"/>
              <a:t>Create an account or log in to an existing account.</a:t>
            </a:r>
          </a:p>
          <a:p>
            <a:pPr marL="44450" indent="0" algn="ctr">
              <a:buNone/>
            </a:pPr>
            <a:r>
              <a:rPr lang="en-PH" sz="2800" u="sng" dirty="0"/>
              <a:t>www.weebly.com</a:t>
            </a:r>
          </a:p>
          <a:p>
            <a:pPr marL="45720" indent="0" algn="just">
              <a:buNone/>
            </a:pPr>
            <a:endParaRPr lang="en-PH" sz="2800" dirty="0"/>
          </a:p>
          <a:p>
            <a:pPr marL="45720" indent="0" algn="just">
              <a:buNone/>
            </a:pPr>
            <a:endParaRPr lang="en-PH" sz="2800" dirty="0"/>
          </a:p>
          <a:p>
            <a:pPr marL="45720" indent="0" algn="ctr">
              <a:buNone/>
            </a:pPr>
            <a:endParaRPr lang="en-PH" sz="2800" dirty="0"/>
          </a:p>
          <a:p>
            <a:pPr marL="45720" indent="0" algn="ctr">
              <a:buNone/>
            </a:pPr>
            <a:r>
              <a:rPr lang="en-PH" sz="2800" dirty="0"/>
              <a:t>Fill out name, email, and password</a:t>
            </a:r>
          </a:p>
          <a:p>
            <a:pPr marL="45720" indent="0" algn="ctr">
              <a:buNone/>
            </a:pPr>
            <a:endParaRPr lang="en-PH" sz="2800" dirty="0"/>
          </a:p>
          <a:p>
            <a:pPr marL="45720" indent="0" algn="just">
              <a:buNone/>
            </a:pPr>
            <a:endParaRPr lang="en-PH" sz="3200" dirty="0"/>
          </a:p>
        </p:txBody>
      </p:sp>
      <p:sp>
        <p:nvSpPr>
          <p:cNvPr id="3" name="Title 2"/>
          <p:cNvSpPr>
            <a:spLocks noGrp="1"/>
          </p:cNvSpPr>
          <p:nvPr>
            <p:ph type="title"/>
          </p:nvPr>
        </p:nvSpPr>
        <p:spPr/>
        <p:txBody>
          <a:bodyPr/>
          <a:lstStyle/>
          <a:p>
            <a:r>
              <a:rPr lang="en-PH" dirty="0"/>
              <a:t>Steps in website creation</a:t>
            </a:r>
          </a:p>
        </p:txBody>
      </p:sp>
      <p:sp>
        <p:nvSpPr>
          <p:cNvPr id="4" name="Rounded Rectangle 3"/>
          <p:cNvSpPr/>
          <p:nvPr/>
        </p:nvSpPr>
        <p:spPr>
          <a:xfrm>
            <a:off x="3197942" y="3581400"/>
            <a:ext cx="2819400" cy="914400"/>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dirty="0"/>
              <a:t>Try It Free</a:t>
            </a:r>
          </a:p>
        </p:txBody>
      </p:sp>
      <p:sp>
        <p:nvSpPr>
          <p:cNvPr id="6" name="Rounded Rectangle 5"/>
          <p:cNvSpPr/>
          <p:nvPr/>
        </p:nvSpPr>
        <p:spPr>
          <a:xfrm>
            <a:off x="3350342" y="5510981"/>
            <a:ext cx="2593258" cy="661219"/>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dirty="0"/>
              <a:t>Sign Up</a:t>
            </a:r>
          </a:p>
        </p:txBody>
      </p:sp>
    </p:spTree>
    <p:extLst>
      <p:ext uri="{BB962C8B-B14F-4D97-AF65-F5344CB8AC3E}">
        <p14:creationId xmlns:p14="http://schemas.microsoft.com/office/powerpoint/2010/main" val="1182269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738188" indent="-693738" algn="just">
              <a:lnSpc>
                <a:spcPct val="150000"/>
              </a:lnSpc>
              <a:buFont typeface="+mj-lt"/>
              <a:buAutoNum type="arabicPeriod" startAt="2"/>
            </a:pPr>
            <a:r>
              <a:rPr lang="en-PH" sz="3200" dirty="0"/>
              <a:t>Choose a theme.</a:t>
            </a:r>
          </a:p>
          <a:p>
            <a:pPr marL="738188" indent="-693738" algn="just">
              <a:lnSpc>
                <a:spcPct val="150000"/>
              </a:lnSpc>
              <a:buFont typeface="+mj-lt"/>
              <a:buAutoNum type="arabicPeriod" startAt="2"/>
            </a:pPr>
            <a:r>
              <a:rPr lang="en-PH" sz="3200" dirty="0"/>
              <a:t>Choose a website domain.</a:t>
            </a:r>
          </a:p>
          <a:p>
            <a:pPr marL="738188" indent="-693738" algn="just">
              <a:lnSpc>
                <a:spcPct val="150000"/>
              </a:lnSpc>
              <a:buFont typeface="+mj-lt"/>
              <a:buAutoNum type="arabicPeriod" startAt="2"/>
            </a:pPr>
            <a:r>
              <a:rPr lang="en-PH" sz="3200" dirty="0"/>
              <a:t>Start customizing.</a:t>
            </a:r>
          </a:p>
          <a:p>
            <a:pPr marL="738188" indent="-693738" algn="just">
              <a:lnSpc>
                <a:spcPct val="150000"/>
              </a:lnSpc>
              <a:buFont typeface="+mj-lt"/>
              <a:buAutoNum type="arabicPeriod" startAt="2"/>
            </a:pPr>
            <a:r>
              <a:rPr lang="en-PH" sz="3200" dirty="0"/>
              <a:t>Publish the website.</a:t>
            </a:r>
          </a:p>
          <a:p>
            <a:pPr marL="738188" indent="-693738" algn="just">
              <a:lnSpc>
                <a:spcPct val="150000"/>
              </a:lnSpc>
              <a:buFont typeface="+mj-lt"/>
              <a:buAutoNum type="arabicPeriod" startAt="2"/>
            </a:pPr>
            <a:r>
              <a:rPr lang="en-PH" sz="3200" dirty="0"/>
              <a:t>Access the website.</a:t>
            </a:r>
          </a:p>
        </p:txBody>
      </p:sp>
      <p:sp>
        <p:nvSpPr>
          <p:cNvPr id="3" name="Title 2"/>
          <p:cNvSpPr>
            <a:spLocks noGrp="1"/>
          </p:cNvSpPr>
          <p:nvPr>
            <p:ph type="title"/>
          </p:nvPr>
        </p:nvSpPr>
        <p:spPr/>
        <p:txBody>
          <a:bodyPr/>
          <a:lstStyle/>
          <a:p>
            <a:r>
              <a:rPr lang="en-PH" b="1" dirty="0"/>
              <a:t>Steps in website creation</a:t>
            </a:r>
          </a:p>
        </p:txBody>
      </p:sp>
    </p:spTree>
    <p:extLst>
      <p:ext uri="{BB962C8B-B14F-4D97-AF65-F5344CB8AC3E}">
        <p14:creationId xmlns:p14="http://schemas.microsoft.com/office/powerpoint/2010/main" val="146658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fontScale="90000"/>
          </a:bodyPr>
          <a:lstStyle/>
          <a:p>
            <a:pPr eaLnBrk="1" hangingPunct="1"/>
            <a:r>
              <a:rPr lang="en-US" sz="4000" b="1" dirty="0">
                <a:solidFill>
                  <a:schemeClr val="bg1"/>
                </a:solidFill>
              </a:rPr>
              <a:t>Difference among CV, Resume and Bio Data</a:t>
            </a:r>
          </a:p>
        </p:txBody>
      </p:sp>
      <p:sp>
        <p:nvSpPr>
          <p:cNvPr id="3076" name="Rectangle 3"/>
          <p:cNvSpPr>
            <a:spLocks noGrp="1" noChangeArrowheads="1"/>
          </p:cNvSpPr>
          <p:nvPr>
            <p:ph type="body" idx="1"/>
          </p:nvPr>
        </p:nvSpPr>
        <p:spPr>
          <a:solidFill>
            <a:schemeClr val="bg1"/>
          </a:solidFill>
        </p:spPr>
        <p:txBody>
          <a:bodyPr>
            <a:normAutofit/>
          </a:bodyPr>
          <a:lstStyle/>
          <a:p>
            <a:pPr marL="857250" indent="-514350" algn="just" eaLnBrk="1" hangingPunct="1">
              <a:buFont typeface="+mj-lt"/>
              <a:buAutoNum type="arabicPeriod"/>
            </a:pPr>
            <a:r>
              <a:rPr lang="en-US" dirty="0"/>
              <a:t>Click on the </a:t>
            </a:r>
            <a:r>
              <a:rPr lang="en-US" b="1" dirty="0"/>
              <a:t>Pages </a:t>
            </a:r>
            <a:r>
              <a:rPr lang="en-US" dirty="0"/>
              <a:t>menu.</a:t>
            </a:r>
          </a:p>
          <a:p>
            <a:pPr marL="857250" indent="-514350" algn="just" eaLnBrk="1" hangingPunct="1">
              <a:buFont typeface="+mj-lt"/>
              <a:buAutoNum type="arabicPeriod"/>
            </a:pPr>
            <a:r>
              <a:rPr lang="en-US" dirty="0"/>
              <a:t>Click on the “</a:t>
            </a:r>
            <a:r>
              <a:rPr lang="en-US" b="1" dirty="0"/>
              <a:t>+” </a:t>
            </a:r>
            <a:r>
              <a:rPr lang="en-US" dirty="0"/>
              <a:t>sign on the upper left part of the page.</a:t>
            </a:r>
          </a:p>
          <a:p>
            <a:pPr marL="857250" indent="-514350" algn="just" eaLnBrk="1" hangingPunct="1">
              <a:buFont typeface="+mj-lt"/>
              <a:buAutoNum type="arabicPeriod"/>
            </a:pPr>
            <a:r>
              <a:rPr lang="en-US" dirty="0"/>
              <a:t>Choose the kin of page you want to add.</a:t>
            </a:r>
          </a:p>
          <a:p>
            <a:pPr marL="857250" indent="-514350" algn="just" eaLnBrk="1" hangingPunct="1">
              <a:buFont typeface="+mj-lt"/>
              <a:buAutoNum type="arabicPeriod"/>
            </a:pPr>
            <a:endParaRPr lang="en-US" b="1" dirty="0"/>
          </a:p>
          <a:p>
            <a:pPr indent="1588" algn="just" eaLnBrk="1" hangingPunct="1">
              <a:buFontTx/>
              <a:buNone/>
            </a:pPr>
            <a:endParaRPr lang="en-US" dirty="0">
              <a:solidFill>
                <a:schemeClr val="bg1"/>
              </a:solidFill>
            </a:endParaRPr>
          </a:p>
        </p:txBody>
      </p:sp>
      <p:sp>
        <p:nvSpPr>
          <p:cNvPr id="5" name="Rectangle 3"/>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Add a page</a:t>
            </a:r>
            <a:endParaRPr lang="en-US" dirty="0"/>
          </a:p>
        </p:txBody>
      </p:sp>
    </p:spTree>
    <p:extLst>
      <p:ext uri="{BB962C8B-B14F-4D97-AF65-F5344CB8AC3E}">
        <p14:creationId xmlns:p14="http://schemas.microsoft.com/office/powerpoint/2010/main" val="3432617465"/>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b="1" dirty="0"/>
              <a:t>Activity: </a:t>
            </a:r>
            <a:r>
              <a:rPr lang="en-US" b="1" dirty="0" smtClean="0"/>
              <a:t>Educational/Personal </a:t>
            </a:r>
            <a:r>
              <a:rPr lang="en-US" b="1" dirty="0"/>
              <a:t>Website</a:t>
            </a:r>
          </a:p>
        </p:txBody>
      </p:sp>
      <p:sp>
        <p:nvSpPr>
          <p:cNvPr id="3" name="Content Placeholder 2"/>
          <p:cNvSpPr>
            <a:spLocks noGrp="1"/>
          </p:cNvSpPr>
          <p:nvPr>
            <p:ph idx="1"/>
          </p:nvPr>
        </p:nvSpPr>
        <p:spPr>
          <a:xfrm>
            <a:off x="533400" y="1304306"/>
            <a:ext cx="8229600" cy="2057399"/>
          </a:xfrm>
        </p:spPr>
        <p:txBody>
          <a:bodyPr>
            <a:normAutofit fontScale="70000" lnSpcReduction="20000"/>
          </a:bodyPr>
          <a:lstStyle/>
          <a:p>
            <a:pPr marL="514350" indent="-514350" algn="just">
              <a:buFont typeface="+mj-lt"/>
              <a:buAutoNum type="arabicPeriod"/>
            </a:pPr>
            <a:r>
              <a:rPr lang="en-PH" dirty="0"/>
              <a:t>Each student must develop a website using any free website builder like Weebly (</a:t>
            </a:r>
            <a:r>
              <a:rPr lang="en-PH" dirty="0">
                <a:hlinkClick r:id="rId3"/>
              </a:rPr>
              <a:t>www.weebly.com</a:t>
            </a:r>
            <a:r>
              <a:rPr lang="en-PH" dirty="0"/>
              <a:t> ).</a:t>
            </a:r>
            <a:endParaRPr lang="en-US" dirty="0"/>
          </a:p>
          <a:p>
            <a:pPr marL="514350" indent="-514350" algn="just">
              <a:buFont typeface="+mj-lt"/>
              <a:buAutoNum type="arabicPeriod"/>
            </a:pPr>
            <a:r>
              <a:rPr lang="en-PH" dirty="0"/>
              <a:t>The website must be related to your major field of specialization.</a:t>
            </a:r>
            <a:endParaRPr lang="en-US" dirty="0"/>
          </a:p>
          <a:p>
            <a:pPr marL="514350" indent="-514350" algn="just">
              <a:buFont typeface="+mj-lt"/>
              <a:buAutoNum type="arabicPeriod"/>
            </a:pPr>
            <a:r>
              <a:rPr lang="en-PH" dirty="0"/>
              <a:t>The website must contain the following basic and multimedia elements:</a:t>
            </a:r>
          </a:p>
          <a:p>
            <a:pPr marL="0" indent="0" algn="just">
              <a:buNone/>
            </a:pPr>
            <a:endParaRPr lang="en-US" dirty="0"/>
          </a:p>
          <a:p>
            <a:pPr marL="0" indent="0" algn="just">
              <a:buNone/>
            </a:pPr>
            <a:endParaRPr lang="en-PH" dirty="0"/>
          </a:p>
          <a:p>
            <a:pPr marL="0" indent="0" algn="just">
              <a:buNone/>
            </a:pPr>
            <a:endParaRPr lang="en-PH" dirty="0"/>
          </a:p>
          <a:p>
            <a:pPr marL="0" indent="0" algn="just">
              <a:buNone/>
            </a:pPr>
            <a:endParaRPr lang="en-US" dirty="0"/>
          </a:p>
        </p:txBody>
      </p:sp>
      <p:sp>
        <p:nvSpPr>
          <p:cNvPr id="4" name="TextBox 3"/>
          <p:cNvSpPr txBox="1"/>
          <p:nvPr/>
        </p:nvSpPr>
        <p:spPr>
          <a:xfrm>
            <a:off x="685800" y="2895600"/>
            <a:ext cx="8305800" cy="3785652"/>
          </a:xfrm>
          <a:prstGeom prst="rect">
            <a:avLst/>
          </a:prstGeom>
          <a:solidFill>
            <a:schemeClr val="bg1"/>
          </a:solidFill>
        </p:spPr>
        <p:txBody>
          <a:bodyPr wrap="square" numCol="2" rtlCol="0">
            <a:spAutoFit/>
          </a:bodyPr>
          <a:lstStyle/>
          <a:p>
            <a:pPr marL="795338" indent="-331788">
              <a:buFont typeface="+mj-lt"/>
              <a:buAutoNum type="alphaLcPeriod"/>
            </a:pPr>
            <a:r>
              <a:rPr lang="en-US" sz="2000" dirty="0" smtClean="0"/>
              <a:t>Tagline/slogan with an introductory paragraph at the Home page</a:t>
            </a:r>
            <a:endParaRPr lang="en-US" sz="2000" dirty="0"/>
          </a:p>
          <a:p>
            <a:pPr marL="795338" indent="-331788">
              <a:buFont typeface="+mj-lt"/>
              <a:buAutoNum type="alphaLcPeriod"/>
            </a:pPr>
            <a:r>
              <a:rPr lang="en-PH" sz="2000" dirty="0"/>
              <a:t>Paragraph with picture</a:t>
            </a:r>
            <a:endParaRPr lang="en-US" sz="2000" dirty="0"/>
          </a:p>
          <a:p>
            <a:pPr marL="795338" indent="-331788">
              <a:buFont typeface="+mj-lt"/>
              <a:buAutoNum type="alphaLcPeriod"/>
            </a:pPr>
            <a:r>
              <a:rPr lang="en-PH" sz="2000" dirty="0"/>
              <a:t>Paragraph</a:t>
            </a:r>
            <a:endParaRPr lang="en-US" sz="2000" dirty="0"/>
          </a:p>
          <a:p>
            <a:pPr marL="795338" indent="-331788">
              <a:buFont typeface="+mj-lt"/>
              <a:buAutoNum type="alphaLcPeriod"/>
            </a:pPr>
            <a:r>
              <a:rPr lang="en-PH" sz="2000" dirty="0"/>
              <a:t>Button (must include a button that will direct to </a:t>
            </a:r>
            <a:r>
              <a:rPr lang="en-PH" sz="2000" b="1" dirty="0"/>
              <a:t>www.su.edu.ph</a:t>
            </a:r>
            <a:r>
              <a:rPr lang="en-PH" sz="2000" dirty="0"/>
              <a:t>)</a:t>
            </a:r>
            <a:endParaRPr lang="en-US" sz="2000" dirty="0"/>
          </a:p>
          <a:p>
            <a:pPr marL="795338" indent="-331788">
              <a:buFont typeface="+mj-lt"/>
              <a:buAutoNum type="alphaLcPeriod"/>
            </a:pPr>
            <a:r>
              <a:rPr lang="en-PH" sz="2000" dirty="0"/>
              <a:t>Photo gallery</a:t>
            </a:r>
          </a:p>
          <a:p>
            <a:pPr marL="806450" indent="-342900">
              <a:buFont typeface="+mj-lt"/>
              <a:buAutoNum type="alphaLcPeriod" startAt="8"/>
            </a:pPr>
            <a:r>
              <a:rPr lang="en-PH" sz="2000" dirty="0"/>
              <a:t>Slideshow</a:t>
            </a:r>
            <a:endParaRPr lang="en-US" sz="2000" dirty="0"/>
          </a:p>
          <a:p>
            <a:pPr marL="806450" indent="-342900">
              <a:buFont typeface="+mj-lt"/>
              <a:buAutoNum type="alphaLcPeriod" startAt="8"/>
            </a:pPr>
            <a:r>
              <a:rPr lang="en-PH" sz="2000" dirty="0"/>
              <a:t>File hyperlink</a:t>
            </a:r>
          </a:p>
          <a:p>
            <a:pPr marL="806450" indent="-342900">
              <a:buFont typeface="+mj-lt"/>
              <a:buAutoNum type="alphaLcPeriod" startAt="8"/>
            </a:pPr>
            <a:endParaRPr lang="en-PH" sz="2000" dirty="0" smtClean="0"/>
          </a:p>
          <a:p>
            <a:pPr marL="806450" indent="-342900">
              <a:buFont typeface="+mj-lt"/>
              <a:buAutoNum type="alphaLcPeriod" startAt="8"/>
            </a:pPr>
            <a:r>
              <a:rPr lang="en-PH" sz="2000" dirty="0" smtClean="0"/>
              <a:t>Google </a:t>
            </a:r>
            <a:r>
              <a:rPr lang="en-PH" sz="2000" dirty="0"/>
              <a:t>map of your address</a:t>
            </a:r>
          </a:p>
          <a:p>
            <a:pPr marL="806450" indent="-342900">
              <a:buFont typeface="+mj-lt"/>
              <a:buAutoNum type="alphaLcPeriod" startAt="8"/>
            </a:pPr>
            <a:r>
              <a:rPr lang="en-PH" sz="2000" dirty="0" smtClean="0"/>
              <a:t>YouTube </a:t>
            </a:r>
            <a:r>
              <a:rPr lang="en-PH" sz="2000" dirty="0"/>
              <a:t>(embed the YouTube address of a video about your major)</a:t>
            </a:r>
            <a:endParaRPr lang="en-US" sz="2000" dirty="0"/>
          </a:p>
          <a:p>
            <a:pPr marL="806450" indent="-342900">
              <a:buFont typeface="+mj-lt"/>
              <a:buAutoNum type="alphaLcPeriod" startAt="8"/>
            </a:pPr>
            <a:r>
              <a:rPr lang="en-PH" sz="2000" dirty="0"/>
              <a:t>Layout (multiple and divided)</a:t>
            </a:r>
            <a:endParaRPr lang="en-US" sz="2000" dirty="0"/>
          </a:p>
          <a:p>
            <a:pPr marL="806450" indent="-342900">
              <a:buFont typeface="+mj-lt"/>
              <a:buAutoNum type="alphaLcPeriod" startAt="8"/>
            </a:pPr>
            <a:r>
              <a:rPr lang="en-PH" sz="2000" dirty="0"/>
              <a:t>Link (add a link to SOUL at </a:t>
            </a:r>
            <a:r>
              <a:rPr lang="en-PH" sz="2000" b="1" dirty="0"/>
              <a:t>cms.su.edu.ph</a:t>
            </a:r>
            <a:r>
              <a:rPr lang="en-PH" sz="2000" dirty="0"/>
              <a:t>)</a:t>
            </a:r>
            <a:endParaRPr lang="en-US" sz="2000" dirty="0"/>
          </a:p>
          <a:p>
            <a:pPr marL="806450" indent="-342900">
              <a:buFont typeface="+mj-lt"/>
              <a:buAutoNum type="alphaLcPeriod" startAt="8"/>
            </a:pPr>
            <a:r>
              <a:rPr lang="en-PH" sz="2000" dirty="0"/>
              <a:t>Bullet (button)</a:t>
            </a:r>
            <a:endParaRPr lang="en-US" sz="2000" dirty="0"/>
          </a:p>
          <a:p>
            <a:pPr marL="806450" indent="-342900">
              <a:buFont typeface="+mj-lt"/>
              <a:buAutoNum type="alphaLcPeriod" startAt="8"/>
            </a:pPr>
            <a:r>
              <a:rPr lang="en-PH" sz="2000" dirty="0"/>
              <a:t>Bullet (number)</a:t>
            </a:r>
          </a:p>
          <a:p>
            <a:pPr marL="806450" indent="-342900">
              <a:buFont typeface="+mj-lt"/>
              <a:buAutoNum type="alphaLcPeriod" startAt="8"/>
            </a:pPr>
            <a:r>
              <a:rPr lang="en-PH" sz="2000" dirty="0"/>
              <a:t>Creative graphics and design</a:t>
            </a:r>
            <a:endParaRPr lang="en-US" sz="2000" dirty="0"/>
          </a:p>
        </p:txBody>
      </p:sp>
    </p:spTree>
    <p:extLst>
      <p:ext uri="{BB962C8B-B14F-4D97-AF65-F5344CB8AC3E}">
        <p14:creationId xmlns:p14="http://schemas.microsoft.com/office/powerpoint/2010/main" val="1488140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181600"/>
          </a:xfrm>
          <a:solidFill>
            <a:schemeClr val="bg1"/>
          </a:solidFill>
        </p:spPr>
        <p:txBody>
          <a:bodyPr>
            <a:noAutofit/>
          </a:bodyPr>
          <a:lstStyle/>
          <a:p>
            <a:pPr marL="514350" indent="-514350" algn="just">
              <a:buFont typeface="+mj-lt"/>
              <a:buAutoNum type="arabicPeriod" startAt="4"/>
            </a:pPr>
            <a:r>
              <a:rPr lang="en-PH" sz="1900" dirty="0"/>
              <a:t>The website must contain at least 5 pages (including “Blog”, “</a:t>
            </a:r>
            <a:r>
              <a:rPr lang="en-PH" sz="2000" dirty="0"/>
              <a:t>Teaching Materials”,</a:t>
            </a:r>
            <a:r>
              <a:rPr lang="en-PH" sz="1900" dirty="0"/>
              <a:t> and “Contact”). </a:t>
            </a:r>
            <a:r>
              <a:rPr lang="en-PH" sz="1900" b="1" dirty="0"/>
              <a:t>1 page must contain at least 2 sub-pages in different layouts.</a:t>
            </a:r>
          </a:p>
          <a:p>
            <a:pPr marL="457200" indent="-457200" algn="just">
              <a:buFont typeface="+mj-lt"/>
              <a:buAutoNum type="arabicPeriod" startAt="4"/>
            </a:pPr>
            <a:endParaRPr lang="en-PH" sz="800" b="1" dirty="0"/>
          </a:p>
          <a:p>
            <a:pPr marL="514350" indent="-514350" algn="just">
              <a:buFont typeface="+mj-lt"/>
              <a:buAutoNum type="arabicPeriod" startAt="4"/>
            </a:pPr>
            <a:r>
              <a:rPr lang="en-PH" sz="1900" dirty="0"/>
              <a:t>The website must have a page for “Blog”. Post at least 1 blog about your experiences in developing your website. </a:t>
            </a:r>
          </a:p>
          <a:p>
            <a:pPr marL="514350" indent="-514350" algn="just">
              <a:buFont typeface="+mj-lt"/>
              <a:buAutoNum type="arabicPeriod" startAt="4"/>
            </a:pPr>
            <a:endParaRPr lang="en-PH" sz="800" dirty="0"/>
          </a:p>
          <a:p>
            <a:pPr marL="514350" indent="-514350" algn="just">
              <a:buFont typeface="+mj-lt"/>
              <a:buAutoNum type="arabicPeriod" startAt="4"/>
            </a:pPr>
            <a:r>
              <a:rPr lang="en-PH" sz="1900" dirty="0"/>
              <a:t>There must be at least 2 comments from the blog posted. So tell your classmates/friends to post comments on your blog. </a:t>
            </a:r>
          </a:p>
          <a:p>
            <a:pPr marL="514350" indent="-514350" algn="just">
              <a:buFont typeface="+mj-lt"/>
              <a:buAutoNum type="arabicPeriod" startAt="4"/>
            </a:pPr>
            <a:endParaRPr lang="en-PH" sz="800" dirty="0"/>
          </a:p>
          <a:p>
            <a:pPr marL="514350" indent="-514350" algn="just">
              <a:buFont typeface="+mj-lt"/>
              <a:buAutoNum type="arabicPeriod" startAt="4"/>
            </a:pPr>
            <a:r>
              <a:rPr lang="en-PH" sz="1900" dirty="0"/>
              <a:t>The website must have a page for “Contact”. This page is intended for online submission of comments, suggestions, inquiries and others. “Contact” form must require name, address, email address and comment.  The “</a:t>
            </a:r>
            <a:r>
              <a:rPr lang="en-PH" sz="1900" dirty="0" err="1"/>
              <a:t>Contact”page</a:t>
            </a:r>
            <a:r>
              <a:rPr lang="en-PH" sz="1900" dirty="0"/>
              <a:t> must have </a:t>
            </a:r>
            <a:r>
              <a:rPr lang="en-PH" sz="1900" b="1" u="sng" dirty="0">
                <a:solidFill>
                  <a:srgbClr val="FF0000"/>
                </a:solidFill>
              </a:rPr>
              <a:t>subpages</a:t>
            </a:r>
            <a:r>
              <a:rPr lang="en-PH" sz="1900" dirty="0"/>
              <a:t> for your favorite </a:t>
            </a:r>
            <a:r>
              <a:rPr lang="en-PH" sz="1900" dirty="0" smtClean="0"/>
              <a:t>website (which must be related to your major) </a:t>
            </a:r>
            <a:r>
              <a:rPr lang="en-PH" sz="1900" dirty="0"/>
              <a:t>and </a:t>
            </a:r>
            <a:r>
              <a:rPr lang="en-PH" sz="1900" dirty="0" smtClean="0"/>
              <a:t>at least 3 websites </a:t>
            </a:r>
            <a:r>
              <a:rPr lang="en-PH" sz="1900" dirty="0"/>
              <a:t>of your classmates.</a:t>
            </a:r>
          </a:p>
          <a:p>
            <a:pPr marL="514350" indent="-514350" algn="just">
              <a:buFont typeface="+mj-lt"/>
              <a:buAutoNum type="arabicPeriod" startAt="4"/>
            </a:pPr>
            <a:endParaRPr lang="en-US" sz="800" dirty="0"/>
          </a:p>
          <a:p>
            <a:pPr marL="514350" indent="-514350" algn="just">
              <a:buFont typeface="+mj-lt"/>
              <a:buAutoNum type="arabicPeriod" startAt="4"/>
            </a:pPr>
            <a:endParaRPr lang="en-US" sz="800" b="1" dirty="0"/>
          </a:p>
          <a:p>
            <a:pPr marL="514350" indent="-514350" algn="just">
              <a:buFont typeface="+mj-lt"/>
              <a:buAutoNum type="arabicPeriod" startAt="4"/>
            </a:pPr>
            <a:r>
              <a:rPr lang="en-PH" sz="1900" dirty="0"/>
              <a:t>Publish the website. Share the website link to </a:t>
            </a:r>
            <a:r>
              <a:rPr lang="en-PH" sz="1900"/>
              <a:t>your </a:t>
            </a:r>
            <a:r>
              <a:rPr lang="en-PH" sz="1900" smtClean="0"/>
              <a:t>Facebook </a:t>
            </a:r>
            <a:r>
              <a:rPr lang="en-PH" sz="1900" dirty="0"/>
              <a:t>and tag me (</a:t>
            </a:r>
            <a:r>
              <a:rPr lang="en-PH" sz="1900" dirty="0" err="1"/>
              <a:t>Almabane</a:t>
            </a:r>
            <a:r>
              <a:rPr lang="en-PH" sz="1900" dirty="0"/>
              <a:t> </a:t>
            </a:r>
            <a:r>
              <a:rPr lang="en-PH" sz="1900" dirty="0" err="1"/>
              <a:t>Banot</a:t>
            </a:r>
            <a:r>
              <a:rPr lang="en-PH" sz="1900" dirty="0"/>
              <a:t>). Deadline: </a:t>
            </a:r>
            <a:r>
              <a:rPr lang="en-PH" sz="1900" b="1" u="sng" dirty="0">
                <a:solidFill>
                  <a:srgbClr val="FF0000"/>
                </a:solidFill>
              </a:rPr>
              <a:t>February 28, 2017 @ 10:00pm</a:t>
            </a:r>
            <a:r>
              <a:rPr lang="en-PH" sz="1900" dirty="0"/>
              <a:t>, Tuesday.</a:t>
            </a:r>
            <a:endParaRPr lang="en-US" sz="1900" dirty="0"/>
          </a:p>
        </p:txBody>
      </p:sp>
      <p:sp>
        <p:nvSpPr>
          <p:cNvPr id="5" name="Title 1"/>
          <p:cNvSpPr>
            <a:spLocks noGrp="1"/>
          </p:cNvSpPr>
          <p:nvPr>
            <p:ph type="title"/>
          </p:nvPr>
        </p:nvSpPr>
        <p:spPr>
          <a:xfrm>
            <a:off x="457200" y="76200"/>
            <a:ext cx="8229600" cy="944562"/>
          </a:xfrm>
          <a:solidFill>
            <a:schemeClr val="tx2">
              <a:lumMod val="20000"/>
              <a:lumOff val="80000"/>
            </a:schemeClr>
          </a:solidFill>
        </p:spPr>
        <p:txBody>
          <a:bodyPr>
            <a:normAutofit fontScale="90000"/>
          </a:bodyPr>
          <a:lstStyle/>
          <a:p>
            <a:r>
              <a:rPr lang="en-US" b="1" dirty="0"/>
              <a:t>Activity: </a:t>
            </a:r>
            <a:r>
              <a:rPr lang="en-US" b="1" dirty="0" smtClean="0"/>
              <a:t>Educational/Personal </a:t>
            </a:r>
            <a:r>
              <a:rPr lang="en-US" b="1" dirty="0"/>
              <a:t>Website</a:t>
            </a:r>
          </a:p>
        </p:txBody>
      </p:sp>
    </p:spTree>
    <p:extLst>
      <p:ext uri="{BB962C8B-B14F-4D97-AF65-F5344CB8AC3E}">
        <p14:creationId xmlns:p14="http://schemas.microsoft.com/office/powerpoint/2010/main" val="302139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a:t>4 Components that you need to consider</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i="1" dirty="0"/>
              <a:t>domain name </a:t>
            </a:r>
            <a:r>
              <a:rPr lang="en-US" dirty="0"/>
              <a:t>(what you call your website)</a:t>
            </a:r>
          </a:p>
          <a:p>
            <a:pPr marL="914400" defTabSz="228600"/>
            <a:r>
              <a:rPr lang="en-US" b="1" dirty="0"/>
              <a:t>.com </a:t>
            </a:r>
            <a:r>
              <a:rPr lang="en-US" dirty="0"/>
              <a:t>(for commercial)</a:t>
            </a:r>
          </a:p>
          <a:p>
            <a:pPr marL="914400" defTabSz="228600"/>
            <a:r>
              <a:rPr lang="en-US" b="1" dirty="0"/>
              <a:t>.</a:t>
            </a:r>
            <a:r>
              <a:rPr lang="en-US" b="1" dirty="0" err="1"/>
              <a:t>edu</a:t>
            </a:r>
            <a:r>
              <a:rPr lang="en-US" b="1" dirty="0"/>
              <a:t> </a:t>
            </a:r>
            <a:r>
              <a:rPr lang="en-US" dirty="0"/>
              <a:t>(for educational)</a:t>
            </a:r>
          </a:p>
          <a:p>
            <a:pPr marL="914400" defTabSz="228600"/>
            <a:r>
              <a:rPr lang="en-US" b="1" dirty="0" err="1"/>
              <a:t>.net</a:t>
            </a:r>
            <a:r>
              <a:rPr lang="en-US" b="1" dirty="0"/>
              <a:t> (</a:t>
            </a:r>
            <a:r>
              <a:rPr lang="en-US" dirty="0"/>
              <a:t>for network)</a:t>
            </a:r>
          </a:p>
          <a:p>
            <a:pPr marL="514350" indent="-514350">
              <a:buFont typeface="+mj-lt"/>
              <a:buAutoNum type="arabicPeriod" startAt="2"/>
            </a:pPr>
            <a:r>
              <a:rPr lang="en-US" i="1" dirty="0"/>
              <a:t>Web host </a:t>
            </a:r>
            <a:r>
              <a:rPr lang="en-US" dirty="0"/>
              <a:t>(puts your website on the internet)</a:t>
            </a:r>
          </a:p>
          <a:p>
            <a:pPr marL="914400"/>
            <a:r>
              <a:rPr lang="en-US" dirty="0"/>
              <a:t>Ex.: ipage</a:t>
            </a:r>
            <a:r>
              <a:rPr lang="en-US" b="1" i="1" dirty="0"/>
              <a:t>.com</a:t>
            </a:r>
            <a:r>
              <a:rPr lang="en-US" dirty="0"/>
              <a:t>, namecheap</a:t>
            </a:r>
            <a:r>
              <a:rPr lang="en-US" b="1" i="1" dirty="0"/>
              <a:t>.com</a:t>
            </a:r>
            <a:r>
              <a:rPr lang="en-US" dirty="0"/>
              <a:t>, justhost.com, web.com, GoDaddy.</a:t>
            </a:r>
            <a:r>
              <a:rPr lang="en-US" b="1" i="1" dirty="0"/>
              <a:t>c</a:t>
            </a:r>
            <a:r>
              <a:rPr lang="en-US" dirty="0"/>
              <a:t>om, HostGator.com, others</a:t>
            </a:r>
          </a:p>
        </p:txBody>
      </p:sp>
    </p:spTree>
    <p:extLst>
      <p:ext uri="{BB962C8B-B14F-4D97-AF65-F5344CB8AC3E}">
        <p14:creationId xmlns:p14="http://schemas.microsoft.com/office/powerpoint/2010/main" val="3493684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a:t>4 Components that you need to consider</a:t>
            </a: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i="1" dirty="0"/>
              <a:t>Website building software </a:t>
            </a:r>
            <a:r>
              <a:rPr lang="en-US" dirty="0"/>
              <a:t>(installs your website on the internet)</a:t>
            </a:r>
          </a:p>
          <a:p>
            <a:pPr marL="0" indent="0">
              <a:buNone/>
            </a:pPr>
            <a:endParaRPr lang="en-US" dirty="0"/>
          </a:p>
          <a:p>
            <a:pPr marL="514350" indent="-514350">
              <a:buFont typeface="+mj-lt"/>
              <a:buAutoNum type="arabicPeriod" startAt="4"/>
            </a:pPr>
            <a:r>
              <a:rPr lang="en-US" i="1" dirty="0"/>
              <a:t>Topic </a:t>
            </a:r>
            <a:r>
              <a:rPr lang="en-US" dirty="0"/>
              <a:t>(refers to the content you wish to be published such as classroom-related, personal, business, etc.)</a:t>
            </a:r>
          </a:p>
        </p:txBody>
      </p:sp>
    </p:spTree>
    <p:extLst>
      <p:ext uri="{BB962C8B-B14F-4D97-AF65-F5344CB8AC3E}">
        <p14:creationId xmlns:p14="http://schemas.microsoft.com/office/powerpoint/2010/main" val="200739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fld id="{140824B5-AB7C-4D60-BF23-CDA307E2FFEF}" type="slidenum">
              <a:rPr lang="en-US" altLang="en-US" sz="1400"/>
              <a:pPr/>
              <a:t>6</a:t>
            </a:fld>
            <a:endParaRPr lang="en-US" altLang="en-US" sz="1400"/>
          </a:p>
        </p:txBody>
      </p:sp>
      <p:sp>
        <p:nvSpPr>
          <p:cNvPr id="4099" name="Rectangle 2"/>
          <p:cNvSpPr>
            <a:spLocks noGrp="1" noChangeArrowheads="1"/>
          </p:cNvSpPr>
          <p:nvPr>
            <p:ph type="title"/>
          </p:nvPr>
        </p:nvSpPr>
        <p:spPr>
          <a:xfrm>
            <a:off x="838200" y="228600"/>
            <a:ext cx="8305800" cy="1143000"/>
          </a:xfrm>
          <a:solidFill>
            <a:schemeClr val="tx2">
              <a:lumMod val="20000"/>
              <a:lumOff val="80000"/>
            </a:schemeClr>
          </a:solidFill>
        </p:spPr>
        <p:txBody>
          <a:bodyPr/>
          <a:lstStyle/>
          <a:p>
            <a:r>
              <a:rPr lang="en-US" altLang="en-US" sz="3200" dirty="0"/>
              <a:t>The Making of a Good Design</a:t>
            </a:r>
            <a:endParaRPr lang="en-US" altLang="en-US" dirty="0"/>
          </a:p>
        </p:txBody>
      </p:sp>
      <p:sp>
        <p:nvSpPr>
          <p:cNvPr id="276483" name="Rectangle 3"/>
          <p:cNvSpPr>
            <a:spLocks noGrp="1" noChangeArrowheads="1"/>
          </p:cNvSpPr>
          <p:nvPr>
            <p:ph type="body" idx="1"/>
          </p:nvPr>
        </p:nvSpPr>
        <p:spPr>
          <a:xfrm>
            <a:off x="838200" y="1447800"/>
            <a:ext cx="8001000" cy="5867400"/>
          </a:xfrm>
        </p:spPr>
        <p:txBody>
          <a:bodyPr/>
          <a:lstStyle/>
          <a:p>
            <a:pPr marL="0" indent="0">
              <a:buFontTx/>
              <a:buNone/>
            </a:pPr>
            <a:r>
              <a:rPr lang="en-US" altLang="en-US"/>
              <a:t>Content is important, but content alone will not make your site work.</a:t>
            </a:r>
          </a:p>
          <a:p>
            <a:pPr marL="0" indent="0">
              <a:buFontTx/>
              <a:buNone/>
            </a:pPr>
            <a:r>
              <a:rPr lang="en-US" altLang="en-US"/>
              <a:t/>
            </a:r>
            <a:br>
              <a:rPr lang="en-US" altLang="en-US"/>
            </a:br>
            <a:endParaRPr lang="en-US" altLang="en-US"/>
          </a:p>
        </p:txBody>
      </p:sp>
      <p:pic>
        <p:nvPicPr>
          <p:cNvPr id="276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686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4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4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6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defRPr>
            </a:lvl1pPr>
            <a:lvl2pPr marL="742950" indent="-285750">
              <a:defRPr sz="3200">
                <a:solidFill>
                  <a:schemeClr val="tx1"/>
                </a:solidFill>
                <a:latin typeface="Times" panose="02020603050405020304" pitchFamily="18" charset="0"/>
              </a:defRPr>
            </a:lvl2pPr>
            <a:lvl3pPr marL="1143000" indent="-228600">
              <a:defRPr sz="3200">
                <a:solidFill>
                  <a:schemeClr val="tx1"/>
                </a:solidFill>
                <a:latin typeface="Times" panose="02020603050405020304" pitchFamily="18" charset="0"/>
              </a:defRPr>
            </a:lvl3pPr>
            <a:lvl4pPr marL="1600200" indent="-228600">
              <a:defRPr sz="3200">
                <a:solidFill>
                  <a:schemeClr val="tx1"/>
                </a:solidFill>
                <a:latin typeface="Times" panose="02020603050405020304" pitchFamily="18" charset="0"/>
              </a:defRPr>
            </a:lvl4pPr>
            <a:lvl5pPr marL="2057400" indent="-228600">
              <a:defRPr sz="3200">
                <a:solidFill>
                  <a:schemeClr val="tx1"/>
                </a:solidFill>
                <a:latin typeface="Times" panose="02020603050405020304" pitchFamily="18" charset="0"/>
              </a:defRPr>
            </a:lvl5pPr>
            <a:lvl6pPr marL="2514600" indent="-228600" eaLnBrk="0" fontAlgn="base" hangingPunct="0">
              <a:spcBef>
                <a:spcPct val="0"/>
              </a:spcBef>
              <a:spcAft>
                <a:spcPct val="0"/>
              </a:spcAft>
              <a:defRPr sz="3200">
                <a:solidFill>
                  <a:schemeClr val="tx1"/>
                </a:solidFill>
                <a:latin typeface="Times" panose="02020603050405020304" pitchFamily="18" charset="0"/>
              </a:defRPr>
            </a:lvl6pPr>
            <a:lvl7pPr marL="2971800" indent="-228600" eaLnBrk="0" fontAlgn="base" hangingPunct="0">
              <a:spcBef>
                <a:spcPct val="0"/>
              </a:spcBef>
              <a:spcAft>
                <a:spcPct val="0"/>
              </a:spcAft>
              <a:defRPr sz="3200">
                <a:solidFill>
                  <a:schemeClr val="tx1"/>
                </a:solidFill>
                <a:latin typeface="Times" panose="02020603050405020304" pitchFamily="18" charset="0"/>
              </a:defRPr>
            </a:lvl7pPr>
            <a:lvl8pPr marL="3429000" indent="-228600" eaLnBrk="0" fontAlgn="base" hangingPunct="0">
              <a:spcBef>
                <a:spcPct val="0"/>
              </a:spcBef>
              <a:spcAft>
                <a:spcPct val="0"/>
              </a:spcAft>
              <a:defRPr sz="3200">
                <a:solidFill>
                  <a:schemeClr val="tx1"/>
                </a:solidFill>
                <a:latin typeface="Times" panose="02020603050405020304" pitchFamily="18" charset="0"/>
              </a:defRPr>
            </a:lvl8pPr>
            <a:lvl9pPr marL="3886200" indent="-228600" eaLnBrk="0" fontAlgn="base" hangingPunct="0">
              <a:spcBef>
                <a:spcPct val="0"/>
              </a:spcBef>
              <a:spcAft>
                <a:spcPct val="0"/>
              </a:spcAft>
              <a:defRPr sz="3200">
                <a:solidFill>
                  <a:schemeClr val="tx1"/>
                </a:solidFill>
                <a:latin typeface="Times" panose="02020603050405020304" pitchFamily="18" charset="0"/>
              </a:defRPr>
            </a:lvl9pPr>
          </a:lstStyle>
          <a:p>
            <a:fld id="{9AD5B433-1C2B-4EFC-8336-AFEAE1CE74CF}" type="slidenum">
              <a:rPr lang="en-US" altLang="en-US" sz="1400"/>
              <a:pPr/>
              <a:t>7</a:t>
            </a:fld>
            <a:endParaRPr lang="en-US" altLang="en-US" sz="1400"/>
          </a:p>
        </p:txBody>
      </p:sp>
      <p:sp>
        <p:nvSpPr>
          <p:cNvPr id="5123" name="Rectangle 2"/>
          <p:cNvSpPr>
            <a:spLocks noGrp="1" noChangeArrowheads="1"/>
          </p:cNvSpPr>
          <p:nvPr>
            <p:ph type="title"/>
          </p:nvPr>
        </p:nvSpPr>
        <p:spPr>
          <a:xfrm>
            <a:off x="838200" y="228600"/>
            <a:ext cx="8305800" cy="1143000"/>
          </a:xfrm>
          <a:solidFill>
            <a:schemeClr val="tx2">
              <a:lumMod val="20000"/>
              <a:lumOff val="80000"/>
            </a:schemeClr>
          </a:solidFill>
        </p:spPr>
        <p:txBody>
          <a:bodyPr/>
          <a:lstStyle/>
          <a:p>
            <a:r>
              <a:rPr lang="en-US" altLang="en-US" sz="3200" dirty="0"/>
              <a:t>The Making of a Good Design</a:t>
            </a:r>
            <a:endParaRPr lang="en-US" altLang="en-US" dirty="0"/>
          </a:p>
        </p:txBody>
      </p:sp>
      <p:sp>
        <p:nvSpPr>
          <p:cNvPr id="191491" name="Rectangle 3"/>
          <p:cNvSpPr>
            <a:spLocks noGrp="1" noChangeArrowheads="1"/>
          </p:cNvSpPr>
          <p:nvPr>
            <p:ph type="body" idx="1"/>
          </p:nvPr>
        </p:nvSpPr>
        <p:spPr>
          <a:xfrm>
            <a:off x="838200" y="1447800"/>
            <a:ext cx="8001000" cy="4984750"/>
          </a:xfrm>
        </p:spPr>
        <p:txBody>
          <a:bodyPr>
            <a:normAutofit fontScale="85000" lnSpcReduction="20000"/>
          </a:bodyPr>
          <a:lstStyle/>
          <a:p>
            <a:pPr marL="0" indent="0">
              <a:buFontTx/>
              <a:buNone/>
            </a:pPr>
            <a:r>
              <a:rPr lang="en-US" altLang="en-US" dirty="0"/>
              <a:t>Content is important, but content alone will not make your site work.</a:t>
            </a:r>
          </a:p>
          <a:p>
            <a:pPr marL="0" indent="0">
              <a:buFontTx/>
              <a:buNone/>
            </a:pPr>
            <a:r>
              <a:rPr lang="en-US" altLang="en-US" dirty="0"/>
              <a:t/>
            </a:r>
            <a:br>
              <a:rPr lang="en-US" altLang="en-US" dirty="0"/>
            </a:br>
            <a:endParaRPr lang="en-US" altLang="en-US" dirty="0"/>
          </a:p>
          <a:p>
            <a:pPr marL="0" indent="0">
              <a:buFontTx/>
              <a:buNone/>
            </a:pPr>
            <a:r>
              <a:rPr lang="en-US" altLang="en-US" dirty="0"/>
              <a:t>Good Design is:</a:t>
            </a:r>
          </a:p>
          <a:p>
            <a:pPr marL="869950" lvl="1" indent="-355600"/>
            <a:r>
              <a:rPr lang="en-US" altLang="en-US" dirty="0"/>
              <a:t>Understandable</a:t>
            </a:r>
          </a:p>
          <a:p>
            <a:pPr marL="869950" lvl="1" indent="-355600"/>
            <a:r>
              <a:rPr lang="en-US" altLang="en-US" dirty="0"/>
              <a:t>Interesting</a:t>
            </a:r>
          </a:p>
          <a:p>
            <a:pPr marL="869950" lvl="1" indent="-355600"/>
            <a:r>
              <a:rPr lang="en-US" altLang="en-US" dirty="0"/>
              <a:t>Easy to use</a:t>
            </a:r>
          </a:p>
          <a:p>
            <a:pPr marL="869950" lvl="1" indent="-355600"/>
            <a:r>
              <a:rPr lang="en-US" altLang="en-US" dirty="0"/>
              <a:t>Uniform in look and feel</a:t>
            </a:r>
          </a:p>
          <a:p>
            <a:pPr marL="869950" lvl="1" indent="-355600"/>
            <a:r>
              <a:rPr lang="en-US" altLang="en-US" dirty="0"/>
              <a:t>Done from a visitor’s point of view:</a:t>
            </a:r>
          </a:p>
          <a:p>
            <a:pPr marL="1263650" lvl="2" indent="-279400">
              <a:buFontTx/>
              <a:buNone/>
            </a:pPr>
            <a:r>
              <a:rPr lang="en-US" altLang="en-US" dirty="0"/>
              <a:t>WYSIWYW (What You See Is What You WANT)</a:t>
            </a:r>
          </a:p>
          <a:p>
            <a:pPr marL="1263650" lvl="2" indent="-279400">
              <a:buFontTx/>
              <a:buNone/>
            </a:pPr>
            <a:endParaRPr lang="en-US" altLang="en-US" dirty="0"/>
          </a:p>
          <a:p>
            <a:pPr marL="1263650" lvl="2" indent="-279400" algn="r">
              <a:buNone/>
            </a:pPr>
            <a:r>
              <a:rPr lang="en-US" b="1" dirty="0"/>
              <a:t>web</a:t>
            </a:r>
            <a:r>
              <a:rPr lang="en-US" dirty="0"/>
              <a:t>.stanford.edu/group/</a:t>
            </a:r>
            <a:r>
              <a:rPr lang="en-US" dirty="0" err="1"/>
              <a:t>csp</a:t>
            </a:r>
            <a:r>
              <a:rPr lang="en-US" dirty="0"/>
              <a:t>/cs21/</a:t>
            </a:r>
            <a:r>
              <a:rPr lang="en-US" b="1" dirty="0"/>
              <a:t>webdesign</a:t>
            </a:r>
            <a:r>
              <a:rPr lang="en-US" dirty="0"/>
              <a:t>.</a:t>
            </a:r>
            <a:r>
              <a:rPr lang="en-US" b="1" dirty="0"/>
              <a:t>ppt</a:t>
            </a:r>
            <a:endParaRPr lang="en-US" altLang="en-US" dirty="0"/>
          </a:p>
          <a:p>
            <a:pPr marL="1263650" lvl="2" indent="-279400" algn="r">
              <a:buFontTx/>
              <a:buNone/>
            </a:pPr>
            <a:endParaRPr lang="en-US" altLang="en-US" dirty="0"/>
          </a:p>
        </p:txBody>
      </p:sp>
      <p:pic>
        <p:nvPicPr>
          <p:cNvPr id="191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1828800"/>
            <a:ext cx="36449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231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14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149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149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149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149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1491">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9149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191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a:t>In designing your website, consider the following:</a:t>
            </a:r>
          </a:p>
        </p:txBody>
      </p:sp>
      <p:sp>
        <p:nvSpPr>
          <p:cNvPr id="3" name="Content Placeholder 2"/>
          <p:cNvSpPr>
            <a:spLocks noGrp="1"/>
          </p:cNvSpPr>
          <p:nvPr>
            <p:ph idx="1"/>
          </p:nvPr>
        </p:nvSpPr>
        <p:spPr/>
        <p:txBody>
          <a:bodyPr/>
          <a:lstStyle/>
          <a:p>
            <a:pPr marL="514350" indent="-514350">
              <a:buFont typeface="+mj-lt"/>
              <a:buAutoNum type="arabicPeriod"/>
            </a:pPr>
            <a:r>
              <a:rPr lang="en-US" dirty="0"/>
              <a:t>Decide What Type of Website You're Having, </a:t>
            </a:r>
          </a:p>
          <a:p>
            <a:pPr marL="514350" indent="-514350">
              <a:buFont typeface="+mj-lt"/>
              <a:buAutoNum type="arabicPeriod"/>
            </a:pPr>
            <a:r>
              <a:rPr lang="en-US" dirty="0"/>
              <a:t>Define your Target Audience</a:t>
            </a:r>
          </a:p>
          <a:p>
            <a:pPr marL="514350" indent="-514350">
              <a:buFont typeface="+mj-lt"/>
              <a:buAutoNum type="arabicPeriod"/>
            </a:pPr>
            <a:r>
              <a:rPr lang="en-US" dirty="0" smtClean="0"/>
              <a:t>Choose </a:t>
            </a:r>
            <a:r>
              <a:rPr lang="en-US" dirty="0"/>
              <a:t>Your Content</a:t>
            </a:r>
          </a:p>
          <a:p>
            <a:pPr marL="514350" indent="-514350">
              <a:buFont typeface="+mj-lt"/>
              <a:buAutoNum type="arabicPeriod"/>
            </a:pPr>
            <a:r>
              <a:rPr lang="en-US" dirty="0"/>
              <a:t>Easy to search</a:t>
            </a:r>
          </a:p>
          <a:p>
            <a:pPr marL="514350" indent="-514350">
              <a:buFont typeface="+mj-lt"/>
              <a:buAutoNum type="arabicPeriod"/>
            </a:pPr>
            <a:r>
              <a:rPr lang="en-US" dirty="0"/>
              <a:t>Use a clean design, simple navigations, use larger fonts and always have white spaces</a:t>
            </a:r>
          </a:p>
          <a:p>
            <a:pPr marL="514350" indent="-514350">
              <a:buFont typeface="+mj-lt"/>
              <a:buAutoNum type="arabicPeriod"/>
            </a:pPr>
            <a:r>
              <a:rPr lang="en-US" dirty="0"/>
              <a:t>Build a responsive site</a:t>
            </a:r>
          </a:p>
        </p:txBody>
      </p:sp>
    </p:spTree>
    <p:extLst>
      <p:ext uri="{BB962C8B-B14F-4D97-AF65-F5344CB8AC3E}">
        <p14:creationId xmlns:p14="http://schemas.microsoft.com/office/powerpoint/2010/main" val="1870473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a:t>Importance of creating a website for your classroom</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It is one of the many initiatives in integrating ICT in the classroom</a:t>
            </a:r>
          </a:p>
          <a:p>
            <a:pPr marL="514350" indent="-514350">
              <a:buFont typeface="+mj-lt"/>
              <a:buAutoNum type="arabicPeriod"/>
            </a:pPr>
            <a:r>
              <a:rPr lang="en-US" dirty="0"/>
              <a:t>It is a fact that students today are electronically connected</a:t>
            </a:r>
          </a:p>
          <a:p>
            <a:pPr marL="514350" indent="-514350">
              <a:buFont typeface="+mj-lt"/>
              <a:buAutoNum type="arabicPeriod"/>
            </a:pPr>
            <a:r>
              <a:rPr lang="en-US" dirty="0"/>
              <a:t>Study shows that classroom or educational websites offer positive pedagogical and social benefits in the academe</a:t>
            </a:r>
          </a:p>
          <a:p>
            <a:pPr marL="514350" indent="-514350">
              <a:buFont typeface="+mj-lt"/>
              <a:buAutoNum type="arabicPeriod"/>
            </a:pPr>
            <a:r>
              <a:rPr lang="en-US" dirty="0"/>
              <a:t>Educational websites help make the process of learning entertaining and attractive to the student</a:t>
            </a:r>
          </a:p>
        </p:txBody>
      </p:sp>
    </p:spTree>
    <p:extLst>
      <p:ext uri="{BB962C8B-B14F-4D97-AF65-F5344CB8AC3E}">
        <p14:creationId xmlns:p14="http://schemas.microsoft.com/office/powerpoint/2010/main" val="395395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12317</TotalTime>
  <Words>1897</Words>
  <Application>Microsoft Office PowerPoint</Application>
  <PresentationFormat>On-screen Show (4:3)</PresentationFormat>
  <Paragraphs>227</Paragraphs>
  <Slides>38</Slides>
  <Notes>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Web Page Creation</vt:lpstr>
      <vt:lpstr>Objectives</vt:lpstr>
      <vt:lpstr>What is a Website</vt:lpstr>
      <vt:lpstr>4 Components that you need to consider</vt:lpstr>
      <vt:lpstr>4 Components that you need to consider</vt:lpstr>
      <vt:lpstr>The Making of a Good Design</vt:lpstr>
      <vt:lpstr>The Making of a Good Design</vt:lpstr>
      <vt:lpstr>In designing your website, consider the following:</vt:lpstr>
      <vt:lpstr>Importance of creating a website for your classroom</vt:lpstr>
      <vt:lpstr>Benefits of having a website in your classroom</vt:lpstr>
      <vt:lpstr>WEBSITE CONTENT</vt:lpstr>
      <vt:lpstr>WEBSITE CONTENT</vt:lpstr>
      <vt:lpstr>WEBSITE CONTENT</vt:lpstr>
      <vt:lpstr>Some Good Tips to Consider</vt:lpstr>
      <vt:lpstr>PowerPoint Presentation</vt:lpstr>
      <vt:lpstr>Some Good Tips to Consider</vt:lpstr>
      <vt:lpstr>Some Good Tips to Consider</vt:lpstr>
      <vt:lpstr>Some Good Tips to Consider</vt:lpstr>
      <vt:lpstr>Webpage Building</vt:lpstr>
      <vt:lpstr>Common educational website creation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WYSIWYG Website Builders</vt:lpstr>
      <vt:lpstr>Advantages of Website Builders</vt:lpstr>
      <vt:lpstr>WYSIWYG vs. HTML</vt:lpstr>
      <vt:lpstr>Steps in website creation</vt:lpstr>
      <vt:lpstr>Steps in website creation</vt:lpstr>
      <vt:lpstr>Difference among CV, Resume and Bio Data</vt:lpstr>
      <vt:lpstr>Activity: Educational/Personal Website</vt:lpstr>
      <vt:lpstr>Activity: Educational/Personal Website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347</cp:revision>
  <cp:lastPrinted>2016-07-06T13:10:19Z</cp:lastPrinted>
  <dcterms:created xsi:type="dcterms:W3CDTF">2011-06-29T01:05:37Z</dcterms:created>
  <dcterms:modified xsi:type="dcterms:W3CDTF">2017-02-09T00:31:00Z</dcterms:modified>
</cp:coreProperties>
</file>